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301" r:id="rId2"/>
    <p:sldId id="302" r:id="rId3"/>
    <p:sldId id="297" r:id="rId4"/>
    <p:sldId id="298" r:id="rId5"/>
    <p:sldId id="299" r:id="rId6"/>
    <p:sldId id="303" r:id="rId7"/>
    <p:sldId id="274" r:id="rId8"/>
    <p:sldId id="300" r:id="rId9"/>
    <p:sldId id="281" r:id="rId10"/>
    <p:sldId id="304" r:id="rId11"/>
    <p:sldId id="287" r:id="rId12"/>
    <p:sldId id="286" r:id="rId13"/>
    <p:sldId id="28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p:restoredTop sz="94666"/>
  </p:normalViewPr>
  <p:slideViewPr>
    <p:cSldViewPr snapToGrid="0">
      <p:cViewPr varScale="1">
        <p:scale>
          <a:sx n="115" d="100"/>
          <a:sy n="115" d="100"/>
        </p:scale>
        <p:origin x="57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8216F5-260A-4E47-926E-CADC2949A2AA}" type="datetimeFigureOut">
              <a:rPr lang="en-US" smtClean="0"/>
              <a:t>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FC47A7-0224-5E4A-B830-6AC6A82D3F83}" type="slidenum">
              <a:rPr lang="en-US" smtClean="0"/>
              <a:t>‹#›</a:t>
            </a:fld>
            <a:endParaRPr lang="en-US"/>
          </a:p>
        </p:txBody>
      </p:sp>
    </p:spTree>
    <p:extLst>
      <p:ext uri="{BB962C8B-B14F-4D97-AF65-F5344CB8AC3E}">
        <p14:creationId xmlns:p14="http://schemas.microsoft.com/office/powerpoint/2010/main" val="3559138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6B151D-35B9-384C-8DED-9616B6E1773D}" type="slidenum">
              <a:rPr lang="en-US" smtClean="0"/>
              <a:t>3</a:t>
            </a:fld>
            <a:endParaRPr lang="en-US"/>
          </a:p>
        </p:txBody>
      </p:sp>
    </p:spTree>
    <p:extLst>
      <p:ext uri="{BB962C8B-B14F-4D97-AF65-F5344CB8AC3E}">
        <p14:creationId xmlns:p14="http://schemas.microsoft.com/office/powerpoint/2010/main" val="2506330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6B151D-35B9-384C-8DED-9616B6E1773D}" type="slidenum">
              <a:rPr lang="en-US" smtClean="0"/>
              <a:t>4</a:t>
            </a:fld>
            <a:endParaRPr lang="en-US"/>
          </a:p>
        </p:txBody>
      </p:sp>
    </p:spTree>
    <p:extLst>
      <p:ext uri="{BB962C8B-B14F-4D97-AF65-F5344CB8AC3E}">
        <p14:creationId xmlns:p14="http://schemas.microsoft.com/office/powerpoint/2010/main" val="160169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6B151D-35B9-384C-8DED-9616B6E1773D}" type="slidenum">
              <a:rPr lang="en-US" smtClean="0"/>
              <a:t>5</a:t>
            </a:fld>
            <a:endParaRPr lang="en-US"/>
          </a:p>
        </p:txBody>
      </p:sp>
    </p:spTree>
    <p:extLst>
      <p:ext uri="{BB962C8B-B14F-4D97-AF65-F5344CB8AC3E}">
        <p14:creationId xmlns:p14="http://schemas.microsoft.com/office/powerpoint/2010/main" val="4112841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6B151D-35B9-384C-8DED-9616B6E1773D}" type="slidenum">
              <a:rPr lang="en-US" smtClean="0"/>
              <a:t>7</a:t>
            </a:fld>
            <a:endParaRPr lang="en-US"/>
          </a:p>
        </p:txBody>
      </p:sp>
    </p:spTree>
    <p:extLst>
      <p:ext uri="{BB962C8B-B14F-4D97-AF65-F5344CB8AC3E}">
        <p14:creationId xmlns:p14="http://schemas.microsoft.com/office/powerpoint/2010/main" val="3981636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6B151D-35B9-384C-8DED-9616B6E1773D}" type="slidenum">
              <a:rPr lang="en-US" smtClean="0"/>
              <a:t>9</a:t>
            </a:fld>
            <a:endParaRPr lang="en-US"/>
          </a:p>
        </p:txBody>
      </p:sp>
    </p:spTree>
    <p:extLst>
      <p:ext uri="{BB962C8B-B14F-4D97-AF65-F5344CB8AC3E}">
        <p14:creationId xmlns:p14="http://schemas.microsoft.com/office/powerpoint/2010/main" val="3531457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6B151D-35B9-384C-8DED-9616B6E1773D}" type="slidenum">
              <a:rPr lang="en-US" smtClean="0"/>
              <a:t>11</a:t>
            </a:fld>
            <a:endParaRPr lang="en-US"/>
          </a:p>
        </p:txBody>
      </p:sp>
    </p:spTree>
    <p:extLst>
      <p:ext uri="{BB962C8B-B14F-4D97-AF65-F5344CB8AC3E}">
        <p14:creationId xmlns:p14="http://schemas.microsoft.com/office/powerpoint/2010/main" val="2704535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6B151D-35B9-384C-8DED-9616B6E1773D}" type="slidenum">
              <a:rPr lang="en-US" smtClean="0"/>
              <a:t>12</a:t>
            </a:fld>
            <a:endParaRPr lang="en-US"/>
          </a:p>
        </p:txBody>
      </p:sp>
    </p:spTree>
    <p:extLst>
      <p:ext uri="{BB962C8B-B14F-4D97-AF65-F5344CB8AC3E}">
        <p14:creationId xmlns:p14="http://schemas.microsoft.com/office/powerpoint/2010/main" val="3728119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BCF55-6601-66DE-B201-E684806CE8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6F2E36-A403-DC74-08E0-4115CE3690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2242E8-1550-62AE-F5E0-B967F51292E1}"/>
              </a:ext>
            </a:extLst>
          </p:cNvPr>
          <p:cNvSpPr>
            <a:spLocks noGrp="1"/>
          </p:cNvSpPr>
          <p:nvPr>
            <p:ph type="dt" sz="half" idx="10"/>
          </p:nvPr>
        </p:nvSpPr>
        <p:spPr/>
        <p:txBody>
          <a:bodyPr/>
          <a:lstStyle/>
          <a:p>
            <a:fld id="{D49A31EE-CCEE-9B41-A6C2-FCE2E8CDC9B9}" type="datetimeFigureOut">
              <a:rPr lang="en-US" smtClean="0"/>
              <a:t>2/20/25</a:t>
            </a:fld>
            <a:endParaRPr lang="en-US"/>
          </a:p>
        </p:txBody>
      </p:sp>
      <p:sp>
        <p:nvSpPr>
          <p:cNvPr id="5" name="Footer Placeholder 4">
            <a:extLst>
              <a:ext uri="{FF2B5EF4-FFF2-40B4-BE49-F238E27FC236}">
                <a16:creationId xmlns:a16="http://schemas.microsoft.com/office/drawing/2014/main" id="{877BAD89-E2CA-4A01-485F-49665DFCC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3E91CB-ACB9-F7C2-3383-DF79A16894B3}"/>
              </a:ext>
            </a:extLst>
          </p:cNvPr>
          <p:cNvSpPr>
            <a:spLocks noGrp="1"/>
          </p:cNvSpPr>
          <p:nvPr>
            <p:ph type="sldNum" sz="quarter" idx="12"/>
          </p:nvPr>
        </p:nvSpPr>
        <p:spPr/>
        <p:txBody>
          <a:bodyPr/>
          <a:lstStyle/>
          <a:p>
            <a:fld id="{6D130309-4822-8C47-8C01-B417ADBF30AE}" type="slidenum">
              <a:rPr lang="en-US" smtClean="0"/>
              <a:t>‹#›</a:t>
            </a:fld>
            <a:endParaRPr lang="en-US"/>
          </a:p>
        </p:txBody>
      </p:sp>
    </p:spTree>
    <p:extLst>
      <p:ext uri="{BB962C8B-B14F-4D97-AF65-F5344CB8AC3E}">
        <p14:creationId xmlns:p14="http://schemas.microsoft.com/office/powerpoint/2010/main" val="626072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B2EE4-56DA-0F4B-9B10-E4E057D5BE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DA25D1-CE38-1308-FDCC-025F9FBB18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EBAB0C-2DD6-1BB5-4B97-64F1E693F11C}"/>
              </a:ext>
            </a:extLst>
          </p:cNvPr>
          <p:cNvSpPr>
            <a:spLocks noGrp="1"/>
          </p:cNvSpPr>
          <p:nvPr>
            <p:ph type="dt" sz="half" idx="10"/>
          </p:nvPr>
        </p:nvSpPr>
        <p:spPr/>
        <p:txBody>
          <a:bodyPr/>
          <a:lstStyle/>
          <a:p>
            <a:fld id="{D49A31EE-CCEE-9B41-A6C2-FCE2E8CDC9B9}" type="datetimeFigureOut">
              <a:rPr lang="en-US" smtClean="0"/>
              <a:t>2/20/25</a:t>
            </a:fld>
            <a:endParaRPr lang="en-US"/>
          </a:p>
        </p:txBody>
      </p:sp>
      <p:sp>
        <p:nvSpPr>
          <p:cNvPr id="5" name="Footer Placeholder 4">
            <a:extLst>
              <a:ext uri="{FF2B5EF4-FFF2-40B4-BE49-F238E27FC236}">
                <a16:creationId xmlns:a16="http://schemas.microsoft.com/office/drawing/2014/main" id="{F55D20AA-9061-9E81-D530-764EC1D43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CC0A61-8048-7866-7E37-7E740D8D49A8}"/>
              </a:ext>
            </a:extLst>
          </p:cNvPr>
          <p:cNvSpPr>
            <a:spLocks noGrp="1"/>
          </p:cNvSpPr>
          <p:nvPr>
            <p:ph type="sldNum" sz="quarter" idx="12"/>
          </p:nvPr>
        </p:nvSpPr>
        <p:spPr/>
        <p:txBody>
          <a:bodyPr/>
          <a:lstStyle/>
          <a:p>
            <a:fld id="{6D130309-4822-8C47-8C01-B417ADBF30AE}" type="slidenum">
              <a:rPr lang="en-US" smtClean="0"/>
              <a:t>‹#›</a:t>
            </a:fld>
            <a:endParaRPr lang="en-US"/>
          </a:p>
        </p:txBody>
      </p:sp>
    </p:spTree>
    <p:extLst>
      <p:ext uri="{BB962C8B-B14F-4D97-AF65-F5344CB8AC3E}">
        <p14:creationId xmlns:p14="http://schemas.microsoft.com/office/powerpoint/2010/main" val="4103621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BE3EE7-4FE7-64EB-00C0-B4B1ED800E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AF5D8B-1927-D206-D514-E647D48519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85494F-56DB-0FDA-7623-810F1EAFD407}"/>
              </a:ext>
            </a:extLst>
          </p:cNvPr>
          <p:cNvSpPr>
            <a:spLocks noGrp="1"/>
          </p:cNvSpPr>
          <p:nvPr>
            <p:ph type="dt" sz="half" idx="10"/>
          </p:nvPr>
        </p:nvSpPr>
        <p:spPr/>
        <p:txBody>
          <a:bodyPr/>
          <a:lstStyle/>
          <a:p>
            <a:fld id="{D49A31EE-CCEE-9B41-A6C2-FCE2E8CDC9B9}" type="datetimeFigureOut">
              <a:rPr lang="en-US" smtClean="0"/>
              <a:t>2/20/25</a:t>
            </a:fld>
            <a:endParaRPr lang="en-US"/>
          </a:p>
        </p:txBody>
      </p:sp>
      <p:sp>
        <p:nvSpPr>
          <p:cNvPr id="5" name="Footer Placeholder 4">
            <a:extLst>
              <a:ext uri="{FF2B5EF4-FFF2-40B4-BE49-F238E27FC236}">
                <a16:creationId xmlns:a16="http://schemas.microsoft.com/office/drawing/2014/main" id="{B87EB285-C62C-BE3E-41F9-1808D78A8F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8EB1AA-7005-A436-C18F-97096C234FD1}"/>
              </a:ext>
            </a:extLst>
          </p:cNvPr>
          <p:cNvSpPr>
            <a:spLocks noGrp="1"/>
          </p:cNvSpPr>
          <p:nvPr>
            <p:ph type="sldNum" sz="quarter" idx="12"/>
          </p:nvPr>
        </p:nvSpPr>
        <p:spPr/>
        <p:txBody>
          <a:bodyPr/>
          <a:lstStyle/>
          <a:p>
            <a:fld id="{6D130309-4822-8C47-8C01-B417ADBF30AE}" type="slidenum">
              <a:rPr lang="en-US" smtClean="0"/>
              <a:t>‹#›</a:t>
            </a:fld>
            <a:endParaRPr lang="en-US"/>
          </a:p>
        </p:txBody>
      </p:sp>
    </p:spTree>
    <p:extLst>
      <p:ext uri="{BB962C8B-B14F-4D97-AF65-F5344CB8AC3E}">
        <p14:creationId xmlns:p14="http://schemas.microsoft.com/office/powerpoint/2010/main" val="2585917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35761-537B-B443-6822-77D4A40D31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75B835-450F-C3C0-8D9C-FB289B99DB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74F09F-9E8A-1768-1445-24FAE789989A}"/>
              </a:ext>
            </a:extLst>
          </p:cNvPr>
          <p:cNvSpPr>
            <a:spLocks noGrp="1"/>
          </p:cNvSpPr>
          <p:nvPr>
            <p:ph type="dt" sz="half" idx="10"/>
          </p:nvPr>
        </p:nvSpPr>
        <p:spPr/>
        <p:txBody>
          <a:bodyPr/>
          <a:lstStyle/>
          <a:p>
            <a:fld id="{D49A31EE-CCEE-9B41-A6C2-FCE2E8CDC9B9}" type="datetimeFigureOut">
              <a:rPr lang="en-US" smtClean="0"/>
              <a:t>2/20/25</a:t>
            </a:fld>
            <a:endParaRPr lang="en-US"/>
          </a:p>
        </p:txBody>
      </p:sp>
      <p:sp>
        <p:nvSpPr>
          <p:cNvPr id="5" name="Footer Placeholder 4">
            <a:extLst>
              <a:ext uri="{FF2B5EF4-FFF2-40B4-BE49-F238E27FC236}">
                <a16:creationId xmlns:a16="http://schemas.microsoft.com/office/drawing/2014/main" id="{E93D80AF-5BDF-6636-BE7B-76F001C3E0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654D36-CB08-FBEF-91E4-08C3E931579F}"/>
              </a:ext>
            </a:extLst>
          </p:cNvPr>
          <p:cNvSpPr>
            <a:spLocks noGrp="1"/>
          </p:cNvSpPr>
          <p:nvPr>
            <p:ph type="sldNum" sz="quarter" idx="12"/>
          </p:nvPr>
        </p:nvSpPr>
        <p:spPr/>
        <p:txBody>
          <a:bodyPr/>
          <a:lstStyle/>
          <a:p>
            <a:fld id="{6D130309-4822-8C47-8C01-B417ADBF30AE}" type="slidenum">
              <a:rPr lang="en-US" smtClean="0"/>
              <a:t>‹#›</a:t>
            </a:fld>
            <a:endParaRPr lang="en-US"/>
          </a:p>
        </p:txBody>
      </p:sp>
    </p:spTree>
    <p:extLst>
      <p:ext uri="{BB962C8B-B14F-4D97-AF65-F5344CB8AC3E}">
        <p14:creationId xmlns:p14="http://schemas.microsoft.com/office/powerpoint/2010/main" val="1182318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1DCA2-C787-A5FD-77F0-2655D1111A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46A612-5AAB-98E3-31C5-3ADE7C46A9C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72DF18-60EC-135F-B873-11681E5EC7E5}"/>
              </a:ext>
            </a:extLst>
          </p:cNvPr>
          <p:cNvSpPr>
            <a:spLocks noGrp="1"/>
          </p:cNvSpPr>
          <p:nvPr>
            <p:ph type="dt" sz="half" idx="10"/>
          </p:nvPr>
        </p:nvSpPr>
        <p:spPr/>
        <p:txBody>
          <a:bodyPr/>
          <a:lstStyle/>
          <a:p>
            <a:fld id="{D49A31EE-CCEE-9B41-A6C2-FCE2E8CDC9B9}" type="datetimeFigureOut">
              <a:rPr lang="en-US" smtClean="0"/>
              <a:t>2/20/25</a:t>
            </a:fld>
            <a:endParaRPr lang="en-US"/>
          </a:p>
        </p:txBody>
      </p:sp>
      <p:sp>
        <p:nvSpPr>
          <p:cNvPr id="5" name="Footer Placeholder 4">
            <a:extLst>
              <a:ext uri="{FF2B5EF4-FFF2-40B4-BE49-F238E27FC236}">
                <a16:creationId xmlns:a16="http://schemas.microsoft.com/office/drawing/2014/main" id="{89553133-8676-243B-9F70-8A440B9D3B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29528C-2EA9-165E-2F38-1E66EE9D81B5}"/>
              </a:ext>
            </a:extLst>
          </p:cNvPr>
          <p:cNvSpPr>
            <a:spLocks noGrp="1"/>
          </p:cNvSpPr>
          <p:nvPr>
            <p:ph type="sldNum" sz="quarter" idx="12"/>
          </p:nvPr>
        </p:nvSpPr>
        <p:spPr/>
        <p:txBody>
          <a:bodyPr/>
          <a:lstStyle/>
          <a:p>
            <a:fld id="{6D130309-4822-8C47-8C01-B417ADBF30AE}" type="slidenum">
              <a:rPr lang="en-US" smtClean="0"/>
              <a:t>‹#›</a:t>
            </a:fld>
            <a:endParaRPr lang="en-US"/>
          </a:p>
        </p:txBody>
      </p:sp>
    </p:spTree>
    <p:extLst>
      <p:ext uri="{BB962C8B-B14F-4D97-AF65-F5344CB8AC3E}">
        <p14:creationId xmlns:p14="http://schemas.microsoft.com/office/powerpoint/2010/main" val="789426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378C7-2CA5-7A69-5C8A-40FF1FA5E5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CDD694-4E2F-86F7-B18E-4041E2C9D6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2BAF36-898D-344A-EC78-9A8A8211F3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37AA18-81B7-9EF4-F5B3-326E6B4DF3FF}"/>
              </a:ext>
            </a:extLst>
          </p:cNvPr>
          <p:cNvSpPr>
            <a:spLocks noGrp="1"/>
          </p:cNvSpPr>
          <p:nvPr>
            <p:ph type="dt" sz="half" idx="10"/>
          </p:nvPr>
        </p:nvSpPr>
        <p:spPr/>
        <p:txBody>
          <a:bodyPr/>
          <a:lstStyle/>
          <a:p>
            <a:fld id="{D49A31EE-CCEE-9B41-A6C2-FCE2E8CDC9B9}" type="datetimeFigureOut">
              <a:rPr lang="en-US" smtClean="0"/>
              <a:t>2/20/25</a:t>
            </a:fld>
            <a:endParaRPr lang="en-US"/>
          </a:p>
        </p:txBody>
      </p:sp>
      <p:sp>
        <p:nvSpPr>
          <p:cNvPr id="6" name="Footer Placeholder 5">
            <a:extLst>
              <a:ext uri="{FF2B5EF4-FFF2-40B4-BE49-F238E27FC236}">
                <a16:creationId xmlns:a16="http://schemas.microsoft.com/office/drawing/2014/main" id="{F987C435-3EC6-2221-7542-130D110CAB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9051E2-C506-A184-1116-C45107923C54}"/>
              </a:ext>
            </a:extLst>
          </p:cNvPr>
          <p:cNvSpPr>
            <a:spLocks noGrp="1"/>
          </p:cNvSpPr>
          <p:nvPr>
            <p:ph type="sldNum" sz="quarter" idx="12"/>
          </p:nvPr>
        </p:nvSpPr>
        <p:spPr/>
        <p:txBody>
          <a:bodyPr/>
          <a:lstStyle/>
          <a:p>
            <a:fld id="{6D130309-4822-8C47-8C01-B417ADBF30AE}" type="slidenum">
              <a:rPr lang="en-US" smtClean="0"/>
              <a:t>‹#›</a:t>
            </a:fld>
            <a:endParaRPr lang="en-US"/>
          </a:p>
        </p:txBody>
      </p:sp>
    </p:spTree>
    <p:extLst>
      <p:ext uri="{BB962C8B-B14F-4D97-AF65-F5344CB8AC3E}">
        <p14:creationId xmlns:p14="http://schemas.microsoft.com/office/powerpoint/2010/main" val="3077726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3A9D9-6D0C-3734-6F8F-2370228776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6312E1-70F4-C5E9-E41C-DE1EA6B695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41CC97-73CC-9A25-E21F-22643BCE1E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A74B1B-6569-BD18-CA4B-FB210E64AE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01D307-04FE-E019-A01D-58495ADE21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E869C5-89DC-C923-FDF6-F860C0A69B27}"/>
              </a:ext>
            </a:extLst>
          </p:cNvPr>
          <p:cNvSpPr>
            <a:spLocks noGrp="1"/>
          </p:cNvSpPr>
          <p:nvPr>
            <p:ph type="dt" sz="half" idx="10"/>
          </p:nvPr>
        </p:nvSpPr>
        <p:spPr/>
        <p:txBody>
          <a:bodyPr/>
          <a:lstStyle/>
          <a:p>
            <a:fld id="{D49A31EE-CCEE-9B41-A6C2-FCE2E8CDC9B9}" type="datetimeFigureOut">
              <a:rPr lang="en-US" smtClean="0"/>
              <a:t>2/20/25</a:t>
            </a:fld>
            <a:endParaRPr lang="en-US"/>
          </a:p>
        </p:txBody>
      </p:sp>
      <p:sp>
        <p:nvSpPr>
          <p:cNvPr id="8" name="Footer Placeholder 7">
            <a:extLst>
              <a:ext uri="{FF2B5EF4-FFF2-40B4-BE49-F238E27FC236}">
                <a16:creationId xmlns:a16="http://schemas.microsoft.com/office/drawing/2014/main" id="{087DA6E8-70EF-D0CB-40CB-3FC89BE46B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6E1DA1-8065-6BD8-CB83-D81D7C8459A3}"/>
              </a:ext>
            </a:extLst>
          </p:cNvPr>
          <p:cNvSpPr>
            <a:spLocks noGrp="1"/>
          </p:cNvSpPr>
          <p:nvPr>
            <p:ph type="sldNum" sz="quarter" idx="12"/>
          </p:nvPr>
        </p:nvSpPr>
        <p:spPr/>
        <p:txBody>
          <a:bodyPr/>
          <a:lstStyle/>
          <a:p>
            <a:fld id="{6D130309-4822-8C47-8C01-B417ADBF30AE}" type="slidenum">
              <a:rPr lang="en-US" smtClean="0"/>
              <a:t>‹#›</a:t>
            </a:fld>
            <a:endParaRPr lang="en-US"/>
          </a:p>
        </p:txBody>
      </p:sp>
    </p:spTree>
    <p:extLst>
      <p:ext uri="{BB962C8B-B14F-4D97-AF65-F5344CB8AC3E}">
        <p14:creationId xmlns:p14="http://schemas.microsoft.com/office/powerpoint/2010/main" val="2308842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E0BFF-51D2-705F-F302-3CA1CA9490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70FD7-1FA9-0B71-C332-27672E0623B8}"/>
              </a:ext>
            </a:extLst>
          </p:cNvPr>
          <p:cNvSpPr>
            <a:spLocks noGrp="1"/>
          </p:cNvSpPr>
          <p:nvPr>
            <p:ph type="dt" sz="half" idx="10"/>
          </p:nvPr>
        </p:nvSpPr>
        <p:spPr/>
        <p:txBody>
          <a:bodyPr/>
          <a:lstStyle/>
          <a:p>
            <a:fld id="{D49A31EE-CCEE-9B41-A6C2-FCE2E8CDC9B9}" type="datetimeFigureOut">
              <a:rPr lang="en-US" smtClean="0"/>
              <a:t>2/20/25</a:t>
            </a:fld>
            <a:endParaRPr lang="en-US"/>
          </a:p>
        </p:txBody>
      </p:sp>
      <p:sp>
        <p:nvSpPr>
          <p:cNvPr id="4" name="Footer Placeholder 3">
            <a:extLst>
              <a:ext uri="{FF2B5EF4-FFF2-40B4-BE49-F238E27FC236}">
                <a16:creationId xmlns:a16="http://schemas.microsoft.com/office/drawing/2014/main" id="{908C6C2F-BFB9-4654-C409-0130D43E80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D08C67-5751-3EA1-2BB3-16358F32FF6E}"/>
              </a:ext>
            </a:extLst>
          </p:cNvPr>
          <p:cNvSpPr>
            <a:spLocks noGrp="1"/>
          </p:cNvSpPr>
          <p:nvPr>
            <p:ph type="sldNum" sz="quarter" idx="12"/>
          </p:nvPr>
        </p:nvSpPr>
        <p:spPr/>
        <p:txBody>
          <a:bodyPr/>
          <a:lstStyle/>
          <a:p>
            <a:fld id="{6D130309-4822-8C47-8C01-B417ADBF30AE}" type="slidenum">
              <a:rPr lang="en-US" smtClean="0"/>
              <a:t>‹#›</a:t>
            </a:fld>
            <a:endParaRPr lang="en-US"/>
          </a:p>
        </p:txBody>
      </p:sp>
    </p:spTree>
    <p:extLst>
      <p:ext uri="{BB962C8B-B14F-4D97-AF65-F5344CB8AC3E}">
        <p14:creationId xmlns:p14="http://schemas.microsoft.com/office/powerpoint/2010/main" val="3060672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D25038-B2C1-81A3-CF3C-548CF4E086F7}"/>
              </a:ext>
            </a:extLst>
          </p:cNvPr>
          <p:cNvSpPr>
            <a:spLocks noGrp="1"/>
          </p:cNvSpPr>
          <p:nvPr>
            <p:ph type="dt" sz="half" idx="10"/>
          </p:nvPr>
        </p:nvSpPr>
        <p:spPr/>
        <p:txBody>
          <a:bodyPr/>
          <a:lstStyle/>
          <a:p>
            <a:fld id="{D49A31EE-CCEE-9B41-A6C2-FCE2E8CDC9B9}" type="datetimeFigureOut">
              <a:rPr lang="en-US" smtClean="0"/>
              <a:t>2/20/25</a:t>
            </a:fld>
            <a:endParaRPr lang="en-US"/>
          </a:p>
        </p:txBody>
      </p:sp>
      <p:sp>
        <p:nvSpPr>
          <p:cNvPr id="3" name="Footer Placeholder 2">
            <a:extLst>
              <a:ext uri="{FF2B5EF4-FFF2-40B4-BE49-F238E27FC236}">
                <a16:creationId xmlns:a16="http://schemas.microsoft.com/office/drawing/2014/main" id="{1B94F6A0-CB95-2071-E5D0-178B37BBCC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A259D0-7486-4E4D-257F-BFF0F2547801}"/>
              </a:ext>
            </a:extLst>
          </p:cNvPr>
          <p:cNvSpPr>
            <a:spLocks noGrp="1"/>
          </p:cNvSpPr>
          <p:nvPr>
            <p:ph type="sldNum" sz="quarter" idx="12"/>
          </p:nvPr>
        </p:nvSpPr>
        <p:spPr/>
        <p:txBody>
          <a:bodyPr/>
          <a:lstStyle/>
          <a:p>
            <a:fld id="{6D130309-4822-8C47-8C01-B417ADBF30AE}" type="slidenum">
              <a:rPr lang="en-US" smtClean="0"/>
              <a:t>‹#›</a:t>
            </a:fld>
            <a:endParaRPr lang="en-US"/>
          </a:p>
        </p:txBody>
      </p:sp>
    </p:spTree>
    <p:extLst>
      <p:ext uri="{BB962C8B-B14F-4D97-AF65-F5344CB8AC3E}">
        <p14:creationId xmlns:p14="http://schemas.microsoft.com/office/powerpoint/2010/main" val="3445459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A73B1-1272-907E-726F-8F9939E81B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F017C8-D648-C4A4-292B-AA4F74E235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F663FF-F384-FBB8-EBF4-67534CC9E5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B29048-4FF4-E1EB-0BE8-68B821304460}"/>
              </a:ext>
            </a:extLst>
          </p:cNvPr>
          <p:cNvSpPr>
            <a:spLocks noGrp="1"/>
          </p:cNvSpPr>
          <p:nvPr>
            <p:ph type="dt" sz="half" idx="10"/>
          </p:nvPr>
        </p:nvSpPr>
        <p:spPr/>
        <p:txBody>
          <a:bodyPr/>
          <a:lstStyle/>
          <a:p>
            <a:fld id="{D49A31EE-CCEE-9B41-A6C2-FCE2E8CDC9B9}" type="datetimeFigureOut">
              <a:rPr lang="en-US" smtClean="0"/>
              <a:t>2/20/25</a:t>
            </a:fld>
            <a:endParaRPr lang="en-US"/>
          </a:p>
        </p:txBody>
      </p:sp>
      <p:sp>
        <p:nvSpPr>
          <p:cNvPr id="6" name="Footer Placeholder 5">
            <a:extLst>
              <a:ext uri="{FF2B5EF4-FFF2-40B4-BE49-F238E27FC236}">
                <a16:creationId xmlns:a16="http://schemas.microsoft.com/office/drawing/2014/main" id="{C9E2A7B9-1921-2551-790E-CFEEAD2427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A17C17-D4F6-D3DB-905A-979B058DFF75}"/>
              </a:ext>
            </a:extLst>
          </p:cNvPr>
          <p:cNvSpPr>
            <a:spLocks noGrp="1"/>
          </p:cNvSpPr>
          <p:nvPr>
            <p:ph type="sldNum" sz="quarter" idx="12"/>
          </p:nvPr>
        </p:nvSpPr>
        <p:spPr/>
        <p:txBody>
          <a:bodyPr/>
          <a:lstStyle/>
          <a:p>
            <a:fld id="{6D130309-4822-8C47-8C01-B417ADBF30AE}" type="slidenum">
              <a:rPr lang="en-US" smtClean="0"/>
              <a:t>‹#›</a:t>
            </a:fld>
            <a:endParaRPr lang="en-US"/>
          </a:p>
        </p:txBody>
      </p:sp>
    </p:spTree>
    <p:extLst>
      <p:ext uri="{BB962C8B-B14F-4D97-AF65-F5344CB8AC3E}">
        <p14:creationId xmlns:p14="http://schemas.microsoft.com/office/powerpoint/2010/main" val="1126908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B0A5E-C888-C836-AE9F-D26CBCA2B4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7B2786-F7A1-D0B0-2A3A-19D1180391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F25771-8AB3-80AB-86BF-7328E4E4CE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FD1FB7-08A5-E7C3-8C95-446E974F09A9}"/>
              </a:ext>
            </a:extLst>
          </p:cNvPr>
          <p:cNvSpPr>
            <a:spLocks noGrp="1"/>
          </p:cNvSpPr>
          <p:nvPr>
            <p:ph type="dt" sz="half" idx="10"/>
          </p:nvPr>
        </p:nvSpPr>
        <p:spPr/>
        <p:txBody>
          <a:bodyPr/>
          <a:lstStyle/>
          <a:p>
            <a:fld id="{D49A31EE-CCEE-9B41-A6C2-FCE2E8CDC9B9}" type="datetimeFigureOut">
              <a:rPr lang="en-US" smtClean="0"/>
              <a:t>2/20/25</a:t>
            </a:fld>
            <a:endParaRPr lang="en-US"/>
          </a:p>
        </p:txBody>
      </p:sp>
      <p:sp>
        <p:nvSpPr>
          <p:cNvPr id="6" name="Footer Placeholder 5">
            <a:extLst>
              <a:ext uri="{FF2B5EF4-FFF2-40B4-BE49-F238E27FC236}">
                <a16:creationId xmlns:a16="http://schemas.microsoft.com/office/drawing/2014/main" id="{55DEA090-5839-4580-8948-E44B85D940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DA7333-A4B8-990F-C207-E1527BA53AC5}"/>
              </a:ext>
            </a:extLst>
          </p:cNvPr>
          <p:cNvSpPr>
            <a:spLocks noGrp="1"/>
          </p:cNvSpPr>
          <p:nvPr>
            <p:ph type="sldNum" sz="quarter" idx="12"/>
          </p:nvPr>
        </p:nvSpPr>
        <p:spPr/>
        <p:txBody>
          <a:bodyPr/>
          <a:lstStyle/>
          <a:p>
            <a:fld id="{6D130309-4822-8C47-8C01-B417ADBF30AE}" type="slidenum">
              <a:rPr lang="en-US" smtClean="0"/>
              <a:t>‹#›</a:t>
            </a:fld>
            <a:endParaRPr lang="en-US"/>
          </a:p>
        </p:txBody>
      </p:sp>
    </p:spTree>
    <p:extLst>
      <p:ext uri="{BB962C8B-B14F-4D97-AF65-F5344CB8AC3E}">
        <p14:creationId xmlns:p14="http://schemas.microsoft.com/office/powerpoint/2010/main" val="4092713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84C088-50A1-3755-8A1E-D760EBA77A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54E6BF-71E6-9BED-CC90-C345AEBC67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270E6C-B370-A292-E187-ED3E7C41E0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49A31EE-CCEE-9B41-A6C2-FCE2E8CDC9B9}" type="datetimeFigureOut">
              <a:rPr lang="en-US" smtClean="0"/>
              <a:t>2/20/25</a:t>
            </a:fld>
            <a:endParaRPr lang="en-US"/>
          </a:p>
        </p:txBody>
      </p:sp>
      <p:sp>
        <p:nvSpPr>
          <p:cNvPr id="5" name="Footer Placeholder 4">
            <a:extLst>
              <a:ext uri="{FF2B5EF4-FFF2-40B4-BE49-F238E27FC236}">
                <a16:creationId xmlns:a16="http://schemas.microsoft.com/office/drawing/2014/main" id="{5FA087AE-1069-559B-70EE-DE3A726AA6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CAD97AF-D5C1-2D55-0407-55278D612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130309-4822-8C47-8C01-B417ADBF30AE}" type="slidenum">
              <a:rPr lang="en-US" smtClean="0"/>
              <a:t>‹#›</a:t>
            </a:fld>
            <a:endParaRPr lang="en-US"/>
          </a:p>
        </p:txBody>
      </p:sp>
    </p:spTree>
    <p:extLst>
      <p:ext uri="{BB962C8B-B14F-4D97-AF65-F5344CB8AC3E}">
        <p14:creationId xmlns:p14="http://schemas.microsoft.com/office/powerpoint/2010/main" val="2888367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028F7-3BCD-60A8-8E8A-2F551B4D58E8}"/>
              </a:ext>
            </a:extLst>
          </p:cNvPr>
          <p:cNvSpPr>
            <a:spLocks noGrp="1"/>
          </p:cNvSpPr>
          <p:nvPr>
            <p:ph type="title"/>
          </p:nvPr>
        </p:nvSpPr>
        <p:spPr>
          <a:xfrm>
            <a:off x="457201" y="412454"/>
            <a:ext cx="2381250" cy="2101850"/>
          </a:xfrm>
        </p:spPr>
        <p:txBody>
          <a:bodyPr>
            <a:normAutofit/>
          </a:bodyPr>
          <a:lstStyle/>
          <a:p>
            <a:r>
              <a:rPr lang="en-US" sz="2800" dirty="0"/>
              <a:t>The Conference of the Birds</a:t>
            </a:r>
          </a:p>
        </p:txBody>
      </p:sp>
      <p:sp>
        <p:nvSpPr>
          <p:cNvPr id="9" name="Content Placeholder 8">
            <a:extLst>
              <a:ext uri="{FF2B5EF4-FFF2-40B4-BE49-F238E27FC236}">
                <a16:creationId xmlns:a16="http://schemas.microsoft.com/office/drawing/2014/main" id="{8C9E8A98-C85F-8D0F-E22E-0DCB10DCCEC3}"/>
              </a:ext>
            </a:extLst>
          </p:cNvPr>
          <p:cNvSpPr>
            <a:spLocks noGrp="1"/>
          </p:cNvSpPr>
          <p:nvPr>
            <p:ph idx="1"/>
          </p:nvPr>
        </p:nvSpPr>
        <p:spPr>
          <a:xfrm>
            <a:off x="3157538" y="412454"/>
            <a:ext cx="3243262" cy="2101850"/>
          </a:xfrm>
        </p:spPr>
        <p:txBody>
          <a:bodyPr anchor="ctr">
            <a:normAutofit/>
          </a:bodyPr>
          <a:lstStyle/>
          <a:p>
            <a:pPr marL="0" indent="0">
              <a:buNone/>
            </a:pPr>
            <a:r>
              <a:rPr lang="en-US" sz="1200" dirty="0">
                <a:effectLst/>
                <a:latin typeface="Helvetica" pitchFamily="2" charset="0"/>
              </a:rPr>
              <a:t>“Each pilgrim’s progress is commensurate</a:t>
            </a:r>
          </a:p>
          <a:p>
            <a:pPr marL="0" indent="0">
              <a:buNone/>
            </a:pPr>
            <a:r>
              <a:rPr lang="en-US" sz="1200" dirty="0">
                <a:effectLst/>
                <a:latin typeface="Helvetica" pitchFamily="2" charset="0"/>
              </a:rPr>
              <a:t>With his specific qualities and state</a:t>
            </a:r>
          </a:p>
          <a:p>
            <a:pPr marL="0" indent="0">
              <a:buNone/>
            </a:pPr>
            <a:r>
              <a:rPr lang="en-US" sz="1200" dirty="0">
                <a:effectLst/>
                <a:latin typeface="Helvetica" pitchFamily="2" charset="0"/>
              </a:rPr>
              <a:t>(No matter how it strives, what gnat could fly</a:t>
            </a:r>
          </a:p>
          <a:p>
            <a:pPr marL="0" indent="0">
              <a:buNone/>
            </a:pPr>
            <a:r>
              <a:rPr lang="en-US" sz="1200" dirty="0">
                <a:effectLst/>
                <a:latin typeface="Helvetica" pitchFamily="2" charset="0"/>
              </a:rPr>
              <a:t>As swiftly as the winds that scour the sky?).</a:t>
            </a:r>
          </a:p>
          <a:p>
            <a:pPr marL="0" indent="0">
              <a:buNone/>
            </a:pPr>
            <a:r>
              <a:rPr lang="en-US" sz="1200" dirty="0">
                <a:effectLst/>
                <a:latin typeface="Helvetica" pitchFamily="2" charset="0"/>
              </a:rPr>
              <a:t>Our pathways differ – no bird ever knows</a:t>
            </a:r>
          </a:p>
          <a:p>
            <a:pPr marL="0" indent="0">
              <a:buNone/>
            </a:pPr>
            <a:r>
              <a:rPr lang="en-US" sz="1200" dirty="0">
                <a:effectLst/>
                <a:latin typeface="Helvetica" pitchFamily="2" charset="0"/>
              </a:rPr>
              <a:t>The secret route by which another goes.</a:t>
            </a:r>
          </a:p>
          <a:p>
            <a:pPr marL="0" indent="0">
              <a:buNone/>
            </a:pPr>
            <a:r>
              <a:rPr lang="en-US" sz="1200" dirty="0">
                <a:effectLst/>
                <a:latin typeface="Helvetica" pitchFamily="2" charset="0"/>
              </a:rPr>
              <a:t>Our insight comes to us by different signs”</a:t>
            </a:r>
          </a:p>
          <a:p>
            <a:endParaRPr lang="en-US" sz="1200" dirty="0"/>
          </a:p>
        </p:txBody>
      </p:sp>
      <p:pic>
        <p:nvPicPr>
          <p:cNvPr id="8" name="Content Placeholder 7" descr="A map of the world&#10;&#10;Description automatically generated">
            <a:extLst>
              <a:ext uri="{FF2B5EF4-FFF2-40B4-BE49-F238E27FC236}">
                <a16:creationId xmlns:a16="http://schemas.microsoft.com/office/drawing/2014/main" id="{805540A5-B27C-55A2-114F-18BE1C2D6D72}"/>
              </a:ext>
            </a:extLst>
          </p:cNvPr>
          <p:cNvPicPr>
            <a:picLocks noChangeAspect="1"/>
          </p:cNvPicPr>
          <p:nvPr/>
        </p:nvPicPr>
        <p:blipFill>
          <a:blip r:embed="rId2"/>
          <a:srcRect l="2717" r="1" b="1"/>
          <a:stretch/>
        </p:blipFill>
        <p:spPr>
          <a:xfrm>
            <a:off x="20" y="2959630"/>
            <a:ext cx="6400781" cy="3898370"/>
          </a:xfrm>
          <a:prstGeom prst="rect">
            <a:avLst/>
          </a:prstGeom>
        </p:spPr>
      </p:pic>
      <p:pic>
        <p:nvPicPr>
          <p:cNvPr id="5" name="Content Placeholder 4" descr="A painting of two people&#10;&#10;Description automatically generated">
            <a:extLst>
              <a:ext uri="{FF2B5EF4-FFF2-40B4-BE49-F238E27FC236}">
                <a16:creationId xmlns:a16="http://schemas.microsoft.com/office/drawing/2014/main" id="{F0772CF8-DC90-A3DC-C98B-B62F599E7E5B}"/>
              </a:ext>
            </a:extLst>
          </p:cNvPr>
          <p:cNvPicPr>
            <a:picLocks noChangeAspect="1"/>
          </p:cNvPicPr>
          <p:nvPr/>
        </p:nvPicPr>
        <p:blipFill>
          <a:blip r:embed="rId3"/>
          <a:srcRect t="4724" r="1" b="15073"/>
          <a:stretch/>
        </p:blipFill>
        <p:spPr>
          <a:xfrm>
            <a:off x="6591299" y="1"/>
            <a:ext cx="5600701" cy="6857999"/>
          </a:xfrm>
          <a:prstGeom prst="rect">
            <a:avLst/>
          </a:prstGeom>
        </p:spPr>
      </p:pic>
    </p:spTree>
    <p:extLst>
      <p:ext uri="{BB962C8B-B14F-4D97-AF65-F5344CB8AC3E}">
        <p14:creationId xmlns:p14="http://schemas.microsoft.com/office/powerpoint/2010/main" val="4157519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7C7F89-2F96-F420-B279-F0483400835A}"/>
              </a:ext>
            </a:extLst>
          </p:cNvPr>
          <p:cNvPicPr>
            <a:picLocks noChangeAspect="1"/>
          </p:cNvPicPr>
          <p:nvPr/>
        </p:nvPicPr>
        <p:blipFill>
          <a:blip r:embed="rId2"/>
          <a:srcRect t="10201" r="1" b="19662"/>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p:nvSpPr>
          <p:cNvPr id="5" name="Title 4">
            <a:extLst>
              <a:ext uri="{FF2B5EF4-FFF2-40B4-BE49-F238E27FC236}">
                <a16:creationId xmlns:a16="http://schemas.microsoft.com/office/drawing/2014/main" id="{BF7400BC-0160-5EFA-088F-E32E4535C3B5}"/>
              </a:ext>
            </a:extLst>
          </p:cNvPr>
          <p:cNvSpPr>
            <a:spLocks noGrp="1"/>
          </p:cNvSpPr>
          <p:nvPr>
            <p:ph type="title"/>
          </p:nvPr>
        </p:nvSpPr>
        <p:spPr>
          <a:xfrm>
            <a:off x="374904" y="856488"/>
            <a:ext cx="4992624" cy="1243584"/>
          </a:xfrm>
        </p:spPr>
        <p:txBody>
          <a:bodyPr anchor="ctr">
            <a:normAutofit/>
          </a:bodyPr>
          <a:lstStyle/>
          <a:p>
            <a:r>
              <a:rPr lang="en-US" sz="3400"/>
              <a:t>Birds and Maps </a:t>
            </a:r>
          </a:p>
        </p:txBody>
      </p:sp>
      <p:sp>
        <p:nvSpPr>
          <p:cNvPr id="6" name="Content Placeholder 5">
            <a:extLst>
              <a:ext uri="{FF2B5EF4-FFF2-40B4-BE49-F238E27FC236}">
                <a16:creationId xmlns:a16="http://schemas.microsoft.com/office/drawing/2014/main" id="{063DAE59-B650-9432-264F-78F9F3C59CBF}"/>
              </a:ext>
            </a:extLst>
          </p:cNvPr>
          <p:cNvSpPr>
            <a:spLocks noGrp="1"/>
          </p:cNvSpPr>
          <p:nvPr>
            <p:ph idx="1"/>
          </p:nvPr>
        </p:nvSpPr>
        <p:spPr>
          <a:xfrm>
            <a:off x="374904" y="2522949"/>
            <a:ext cx="5065776" cy="3402363"/>
          </a:xfrm>
        </p:spPr>
        <p:txBody>
          <a:bodyPr anchor="t">
            <a:normAutofit/>
          </a:bodyPr>
          <a:lstStyle/>
          <a:p>
            <a:r>
              <a:rPr lang="en-US" sz="1100" kern="100" dirty="0">
                <a:effectLst/>
                <a:latin typeface="Aptos" panose="020B0004020202020204" pitchFamily="34" charset="0"/>
                <a:ea typeface="DengXian" panose="02010600030101010101" pitchFamily="2" charset="-122"/>
                <a:cs typeface="Arial" panose="020B0604020202020204" pitchFamily="34" charset="0"/>
              </a:rPr>
              <a:t>“Bird life is beginning to take on new forms. </a:t>
            </a:r>
          </a:p>
          <a:p>
            <a:r>
              <a:rPr lang="en-US" sz="1100" kern="100" dirty="0">
                <a:latin typeface="Aptos" panose="020B0004020202020204" pitchFamily="34" charset="0"/>
                <a:ea typeface="DengXian" panose="02010600030101010101" pitchFamily="2" charset="-122"/>
                <a:cs typeface="Arial" panose="020B0604020202020204" pitchFamily="34" charset="0"/>
              </a:rPr>
              <a:t>“</a:t>
            </a:r>
            <a:r>
              <a:rPr lang="en-US" sz="1100" kern="100" dirty="0">
                <a:effectLst/>
                <a:latin typeface="Aptos" panose="020B0004020202020204" pitchFamily="34" charset="0"/>
                <a:ea typeface="DengXian" panose="02010600030101010101" pitchFamily="2" charset="-122"/>
                <a:cs typeface="Arial" panose="020B0604020202020204" pitchFamily="34" charset="0"/>
              </a:rPr>
              <a:t>15 miles out by log we saw a Gt blue heron winging his way northward.”</a:t>
            </a:r>
            <a:endParaRPr lang="en-US" sz="1100" kern="100" dirty="0">
              <a:latin typeface="Aptos" panose="020B0004020202020204" pitchFamily="34" charset="0"/>
              <a:ea typeface="DengXian" panose="02010600030101010101" pitchFamily="2" charset="-122"/>
              <a:cs typeface="Arial" panose="020B0604020202020204" pitchFamily="34" charset="0"/>
            </a:endParaRPr>
          </a:p>
          <a:p>
            <a:r>
              <a:rPr lang="en-US" sz="1100" kern="100" dirty="0">
                <a:latin typeface="Aptos" panose="020B0004020202020204" pitchFamily="34" charset="0"/>
                <a:ea typeface="DengXian" panose="02010600030101010101" pitchFamily="2" charset="-122"/>
                <a:cs typeface="Arial" panose="020B0604020202020204" pitchFamily="34" charset="0"/>
              </a:rPr>
              <a:t>“O</a:t>
            </a:r>
            <a:r>
              <a:rPr lang="en-US" sz="1100" kern="100" dirty="0">
                <a:effectLst/>
                <a:latin typeface="Aptos" panose="020B0004020202020204" pitchFamily="34" charset="0"/>
                <a:ea typeface="DengXian" panose="02010600030101010101" pitchFamily="2" charset="-122"/>
                <a:cs typeface="Arial" panose="020B0604020202020204" pitchFamily="34" charset="0"/>
              </a:rPr>
              <a:t>ne bird under dispute I thought was crow others all seemed raven. If it was a raven was the first I ever saw wild.”</a:t>
            </a:r>
          </a:p>
          <a:p>
            <a:r>
              <a:rPr lang="en-US" sz="1100" kern="100" dirty="0">
                <a:effectLst/>
                <a:latin typeface="Aptos" panose="020B0004020202020204" pitchFamily="34" charset="0"/>
                <a:ea typeface="DengXian" panose="02010600030101010101" pitchFamily="2" charset="-122"/>
                <a:cs typeface="Arial" panose="020B0604020202020204" pitchFamily="34" charset="0"/>
              </a:rPr>
              <a:t>“The old birds were in evidence all the time flying over our heads and giving a shrill cry which we tried to interpret. The K-e – a of the books didn’t seem to fit it altogether. </a:t>
            </a:r>
            <a:r>
              <a:rPr lang="en-US" sz="1100" kern="100" dirty="0" err="1">
                <a:effectLst/>
                <a:latin typeface="Aptos" panose="020B0004020202020204" pitchFamily="34" charset="0"/>
                <a:ea typeface="DengXian" panose="02010600030101010101" pitchFamily="2" charset="-122"/>
                <a:cs typeface="Arial" panose="020B0604020202020204" pitchFamily="34" charset="0"/>
              </a:rPr>
              <a:t>Capt</a:t>
            </a:r>
            <a:r>
              <a:rPr lang="en-US" sz="1100" kern="100" dirty="0">
                <a:effectLst/>
                <a:latin typeface="Aptos" panose="020B0004020202020204" pitchFamily="34" charset="0"/>
                <a:ea typeface="DengXian" panose="02010600030101010101" pitchFamily="2" charset="-122"/>
                <a:cs typeface="Arial" panose="020B0604020202020204" pitchFamily="34" charset="0"/>
              </a:rPr>
              <a:t> Mae likened it to the meow of a cat if the sound could be made in one syllable. To my mind K-e-a with a r in it somewhere would be more like it. ..we had an opportunity to compare them with the rough legged hawk which was found on the next cliff. …Their cry was of about the same pitch but had a tremor in it not heard in the other. Both birds were seen &amp; the two kinds bore no resemblance to each other. “</a:t>
            </a:r>
          </a:p>
          <a:p>
            <a:r>
              <a:rPr lang="en-US" sz="1100" kern="100" dirty="0">
                <a:effectLst/>
                <a:latin typeface="Aptos" panose="020B0004020202020204" pitchFamily="34" charset="0"/>
                <a:ea typeface="DengXian" panose="02010600030101010101" pitchFamily="2" charset="-122"/>
                <a:cs typeface="Arial" panose="020B0604020202020204" pitchFamily="34" charset="0"/>
              </a:rPr>
              <a:t>“I noted both white and black spruces round leafed drawn birch, glaucous willow, larch, red alpine campion, …The birches and mosses were wonderful in coloration…One must see these to appreciate the wonderful variety &amp; know why it is possible for reindeer to make a living in the north. Their extent is limitless.” </a:t>
            </a:r>
          </a:p>
          <a:p>
            <a:endParaRPr lang="en-US" sz="1100" kern="100" dirty="0">
              <a:effectLst/>
              <a:latin typeface="Aptos" panose="020B0004020202020204" pitchFamily="34" charset="0"/>
              <a:ea typeface="DengXian" panose="02010600030101010101" pitchFamily="2" charset="-122"/>
              <a:cs typeface="Arial" panose="020B0604020202020204" pitchFamily="34" charset="0"/>
            </a:endParaRPr>
          </a:p>
          <a:p>
            <a:endParaRPr lang="en-US" sz="1100" dirty="0"/>
          </a:p>
        </p:txBody>
      </p:sp>
    </p:spTree>
    <p:extLst>
      <p:ext uri="{BB962C8B-B14F-4D97-AF65-F5344CB8AC3E}">
        <p14:creationId xmlns:p14="http://schemas.microsoft.com/office/powerpoint/2010/main" val="4266184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7E7ED-8B3A-D2D3-9907-EACB7260FF1B}"/>
              </a:ext>
            </a:extLst>
          </p:cNvPr>
          <p:cNvSpPr>
            <a:spLocks noGrp="1"/>
          </p:cNvSpPr>
          <p:nvPr>
            <p:ph type="title"/>
          </p:nvPr>
        </p:nvSpPr>
        <p:spPr>
          <a:xfrm>
            <a:off x="5894962" y="479493"/>
            <a:ext cx="5458838" cy="1325563"/>
          </a:xfrm>
        </p:spPr>
        <p:txBody>
          <a:bodyPr>
            <a:normAutofit/>
          </a:bodyPr>
          <a:lstStyle/>
          <a:p>
            <a:r>
              <a:rPr lang="en-US" dirty="0"/>
              <a:t>Swarthmore Phoenix (April 1, 1884)</a:t>
            </a:r>
          </a:p>
        </p:txBody>
      </p:sp>
      <p:pic>
        <p:nvPicPr>
          <p:cNvPr id="7" name="Picture 6" descr="A page of a book&#10;&#10;Description automatically generated">
            <a:extLst>
              <a:ext uri="{FF2B5EF4-FFF2-40B4-BE49-F238E27FC236}">
                <a16:creationId xmlns:a16="http://schemas.microsoft.com/office/drawing/2014/main" id="{516621AD-11DC-3E4F-B04B-2FE324E8AFFA}"/>
              </a:ext>
            </a:extLst>
          </p:cNvPr>
          <p:cNvPicPr>
            <a:picLocks noChangeAspect="1"/>
          </p:cNvPicPr>
          <p:nvPr/>
        </p:nvPicPr>
        <p:blipFill>
          <a:blip r:embed="rId3"/>
          <a:stretch>
            <a:fillRect/>
          </a:stretch>
        </p:blipFill>
        <p:spPr>
          <a:xfrm>
            <a:off x="783113" y="511293"/>
            <a:ext cx="4617519"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9" name="Content Placeholder 8">
            <a:extLst>
              <a:ext uri="{FF2B5EF4-FFF2-40B4-BE49-F238E27FC236}">
                <a16:creationId xmlns:a16="http://schemas.microsoft.com/office/drawing/2014/main" id="{5EEE4489-27B0-9B56-B679-292A755A2FAB}"/>
              </a:ext>
            </a:extLst>
          </p:cNvPr>
          <p:cNvSpPr>
            <a:spLocks noGrp="1"/>
          </p:cNvSpPr>
          <p:nvPr>
            <p:ph idx="1"/>
          </p:nvPr>
        </p:nvSpPr>
        <p:spPr>
          <a:xfrm>
            <a:off x="5894962" y="1984443"/>
            <a:ext cx="5458838" cy="4192520"/>
          </a:xfrm>
        </p:spPr>
        <p:txBody>
          <a:bodyPr>
            <a:normAutofit/>
          </a:bodyPr>
          <a:lstStyle/>
          <a:p>
            <a:r>
              <a:rPr lang="en-US" sz="1500" dirty="0"/>
              <a:t>A poem entitled “Spring Buds”: “And the north wind, hating your sweetness, in jealousy doth arise”</a:t>
            </a:r>
          </a:p>
          <a:p>
            <a:r>
              <a:rPr lang="en-US" sz="1500" dirty="0"/>
              <a:t>A lecture by Cyril Elder on war with England: “By official investigation, it has been found that in India thousands have died, owing to the want of work produced by Free Trade…She must have a penal reckoning for the wrongs she has committed under the plausible name of Free Trade. In the judgment that awaits her, she must compensate for the advantages that she has taken of weaker nations”</a:t>
            </a:r>
          </a:p>
          <a:p>
            <a:r>
              <a:rPr lang="en-US" sz="1500" dirty="0"/>
              <a:t>A lecture by Dr. Joseph Leidy entitled “A glance at the Lowest Forms of Life”. “The minuteness of some animals may be imagined when we considered that a drop of water may contain as many as there are people on the face of the globe.”</a:t>
            </a:r>
          </a:p>
          <a:p>
            <a:r>
              <a:rPr lang="en-US" sz="1500" dirty="0"/>
              <a:t>A lecture by Mr. Farquhar on “Hindoo Literature”</a:t>
            </a:r>
          </a:p>
          <a:p>
            <a:endParaRPr lang="en-US" sz="1500" dirty="0"/>
          </a:p>
        </p:txBody>
      </p:sp>
    </p:spTree>
    <p:extLst>
      <p:ext uri="{BB962C8B-B14F-4D97-AF65-F5344CB8AC3E}">
        <p14:creationId xmlns:p14="http://schemas.microsoft.com/office/powerpoint/2010/main" val="630978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C93F2-584B-18F7-2F5B-A0CD26F6AEED}"/>
              </a:ext>
            </a:extLst>
          </p:cNvPr>
          <p:cNvSpPr>
            <a:spLocks noGrp="1"/>
          </p:cNvSpPr>
          <p:nvPr>
            <p:ph type="title"/>
          </p:nvPr>
        </p:nvSpPr>
        <p:spPr>
          <a:xfrm>
            <a:off x="549277" y="469448"/>
            <a:ext cx="7202485" cy="1087890"/>
          </a:xfrm>
        </p:spPr>
        <p:txBody>
          <a:bodyPr vert="horz" lIns="91440" tIns="45720" rIns="91440" bIns="45720" rtlCol="0" anchor="t">
            <a:normAutofit/>
          </a:bodyPr>
          <a:lstStyle/>
          <a:p>
            <a:r>
              <a:rPr lang="en-US" sz="2200" dirty="0"/>
              <a:t>Dr. Trotter’s Case for Geology (November 13, 1928) </a:t>
            </a:r>
          </a:p>
        </p:txBody>
      </p:sp>
      <p:pic>
        <p:nvPicPr>
          <p:cNvPr id="7" name="Picture 6" descr="A close-up of a newspaper&#10;&#10;Description automatically generated">
            <a:extLst>
              <a:ext uri="{FF2B5EF4-FFF2-40B4-BE49-F238E27FC236}">
                <a16:creationId xmlns:a16="http://schemas.microsoft.com/office/drawing/2014/main" id="{356B8B0D-BC5D-8D8E-1379-0DE317354B07}"/>
              </a:ext>
            </a:extLst>
          </p:cNvPr>
          <p:cNvPicPr>
            <a:picLocks noChangeAspect="1"/>
          </p:cNvPicPr>
          <p:nvPr/>
        </p:nvPicPr>
        <p:blipFill>
          <a:blip r:embed="rId3"/>
          <a:stretch>
            <a:fillRect/>
          </a:stretch>
        </p:blipFill>
        <p:spPr>
          <a:xfrm>
            <a:off x="4432113" y="2136325"/>
            <a:ext cx="3129299" cy="4172400"/>
          </a:xfrm>
          <a:prstGeom prst="rect">
            <a:avLst/>
          </a:prstGeom>
          <a:effectLst>
            <a:outerShdw blurRad="508000" dist="101600" dir="5400000" algn="tl" rotWithShape="0">
              <a:prstClr val="black">
                <a:alpha val="10000"/>
              </a:prstClr>
            </a:outerShdw>
          </a:effectLst>
        </p:spPr>
      </p:pic>
      <p:sp>
        <p:nvSpPr>
          <p:cNvPr id="30" name="Content Placeholder 29">
            <a:extLst>
              <a:ext uri="{FF2B5EF4-FFF2-40B4-BE49-F238E27FC236}">
                <a16:creationId xmlns:a16="http://schemas.microsoft.com/office/drawing/2014/main" id="{104E8D82-3393-24A7-B746-5CC4F6FAC69D}"/>
              </a:ext>
            </a:extLst>
          </p:cNvPr>
          <p:cNvSpPr>
            <a:spLocks noGrp="1"/>
          </p:cNvSpPr>
          <p:nvPr>
            <p:ph idx="1"/>
          </p:nvPr>
        </p:nvSpPr>
        <p:spPr>
          <a:xfrm>
            <a:off x="8328816" y="2059200"/>
            <a:ext cx="3313114" cy="3783015"/>
          </a:xfrm>
        </p:spPr>
        <p:txBody>
          <a:bodyPr anchor="t">
            <a:normAutofit fontScale="77500" lnSpcReduction="20000"/>
          </a:bodyPr>
          <a:lstStyle/>
          <a:p>
            <a:pPr marL="0" indent="0">
              <a:buNone/>
            </a:pPr>
            <a:r>
              <a:rPr lang="en-US" sz="2000" dirty="0">
                <a:solidFill>
                  <a:schemeClr val="tx1">
                    <a:alpha val="60000"/>
                  </a:schemeClr>
                </a:solidFill>
              </a:rPr>
              <a:t>“Now I want to urge all </a:t>
            </a:r>
            <a:r>
              <a:rPr lang="en-US" sz="2000" dirty="0" err="1">
                <a:solidFill>
                  <a:schemeClr val="tx1">
                    <a:alpha val="60000"/>
                  </a:schemeClr>
                </a:solidFill>
              </a:rPr>
              <a:t>Swarthmoreans</a:t>
            </a:r>
            <a:r>
              <a:rPr lang="en-US" sz="2000" dirty="0">
                <a:solidFill>
                  <a:schemeClr val="tx1">
                    <a:alpha val="60000"/>
                  </a:schemeClr>
                </a:solidFill>
              </a:rPr>
              <a:t> to use their influence for the establishment of a Department of Geology, including the allied subjects of Minerology, Petrography. (Remember we have here at Swarthmore the fine Leidy Collection of minerals and the U.S. Geological Survey Educational Study Collection of Rocks) Climatology and Meteorology, Geography in its broadest aspects, as well as </a:t>
            </a:r>
            <a:r>
              <a:rPr lang="en-US" sz="2000" dirty="0" err="1">
                <a:solidFill>
                  <a:schemeClr val="tx1">
                    <a:alpha val="60000"/>
                  </a:schemeClr>
                </a:solidFill>
              </a:rPr>
              <a:t>Plaeontology</a:t>
            </a:r>
            <a:r>
              <a:rPr lang="en-US" sz="2000" dirty="0">
                <a:solidFill>
                  <a:schemeClr val="tx1">
                    <a:alpha val="60000"/>
                  </a:schemeClr>
                </a:solidFill>
              </a:rPr>
              <a:t> and all the branches of Geological Science. Do not let so great a subject be merely tacked-on to some other department. Swarthmore can become a great school for the study of Geology.” </a:t>
            </a:r>
          </a:p>
        </p:txBody>
      </p:sp>
      <p:pic>
        <p:nvPicPr>
          <p:cNvPr id="23" name="Content Placeholder 22">
            <a:extLst>
              <a:ext uri="{FF2B5EF4-FFF2-40B4-BE49-F238E27FC236}">
                <a16:creationId xmlns:a16="http://schemas.microsoft.com/office/drawing/2014/main" id="{58E4A4EA-F621-1C28-24ED-6B044C5A89F7}"/>
              </a:ext>
            </a:extLst>
          </p:cNvPr>
          <p:cNvPicPr>
            <a:picLocks noChangeAspect="1"/>
          </p:cNvPicPr>
          <p:nvPr/>
        </p:nvPicPr>
        <p:blipFill>
          <a:blip r:embed="rId4"/>
          <a:stretch>
            <a:fillRect/>
          </a:stretch>
        </p:blipFill>
        <p:spPr>
          <a:xfrm>
            <a:off x="549278" y="2133600"/>
            <a:ext cx="3511242" cy="4106715"/>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818426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B00D60B4-AE49-2B9E-3116-D3E031A265DA}"/>
              </a:ext>
            </a:extLst>
          </p:cNvPr>
          <p:cNvPicPr>
            <a:picLocks noGrp="1" noChangeAspect="1"/>
          </p:cNvPicPr>
          <p:nvPr>
            <p:ph sz="half" idx="4294967295"/>
          </p:nvPr>
        </p:nvPicPr>
        <p:blipFill>
          <a:blip r:embed="rId2"/>
          <a:stretch>
            <a:fillRect/>
          </a:stretch>
        </p:blipFill>
        <p:spPr>
          <a:xfrm>
            <a:off x="643467" y="722265"/>
            <a:ext cx="5291666" cy="5413469"/>
          </a:xfrm>
          <a:prstGeom prst="rect">
            <a:avLst/>
          </a:prstGeom>
        </p:spPr>
      </p:pic>
      <p:pic>
        <p:nvPicPr>
          <p:cNvPr id="15" name="Picture 14" descr="A newspaper with text on it&#10;&#10;Description automatically generated">
            <a:extLst>
              <a:ext uri="{FF2B5EF4-FFF2-40B4-BE49-F238E27FC236}">
                <a16:creationId xmlns:a16="http://schemas.microsoft.com/office/drawing/2014/main" id="{5E58BF1F-F339-0F80-D686-B9FC04B4BF1F}"/>
              </a:ext>
            </a:extLst>
          </p:cNvPr>
          <p:cNvPicPr>
            <a:picLocks noChangeAspect="1"/>
          </p:cNvPicPr>
          <p:nvPr/>
        </p:nvPicPr>
        <p:blipFill>
          <a:blip r:embed="rId3"/>
          <a:stretch>
            <a:fillRect/>
          </a:stretch>
        </p:blipFill>
        <p:spPr>
          <a:xfrm>
            <a:off x="6256865" y="1060979"/>
            <a:ext cx="5291667" cy="4736041"/>
          </a:xfrm>
          <a:prstGeom prst="rect">
            <a:avLst/>
          </a:prstGeom>
        </p:spPr>
      </p:pic>
    </p:spTree>
    <p:extLst>
      <p:ext uri="{BB962C8B-B14F-4D97-AF65-F5344CB8AC3E}">
        <p14:creationId xmlns:p14="http://schemas.microsoft.com/office/powerpoint/2010/main" val="733330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AB31EF6-11D0-4F07-0A94-485458AFDCFC}"/>
              </a:ext>
            </a:extLst>
          </p:cNvPr>
          <p:cNvPicPr>
            <a:picLocks noChangeAspect="1"/>
          </p:cNvPicPr>
          <p:nvPr/>
        </p:nvPicPr>
        <p:blipFill>
          <a:blip r:embed="rId2"/>
          <a:stretch>
            <a:fillRect/>
          </a:stretch>
        </p:blipFill>
        <p:spPr>
          <a:xfrm>
            <a:off x="1076544" y="0"/>
            <a:ext cx="4587657" cy="6858000"/>
          </a:xfrm>
          <a:prstGeom prst="rect">
            <a:avLst/>
          </a:prstGeom>
        </p:spPr>
      </p:pic>
      <p:pic>
        <p:nvPicPr>
          <p:cNvPr id="13" name="Content Placeholder 12">
            <a:extLst>
              <a:ext uri="{FF2B5EF4-FFF2-40B4-BE49-F238E27FC236}">
                <a16:creationId xmlns:a16="http://schemas.microsoft.com/office/drawing/2014/main" id="{6DC1C192-1B47-A355-FB8C-EA15D6513993}"/>
              </a:ext>
            </a:extLst>
          </p:cNvPr>
          <p:cNvPicPr>
            <a:picLocks noGrp="1" noChangeAspect="1"/>
          </p:cNvPicPr>
          <p:nvPr>
            <p:ph idx="1"/>
          </p:nvPr>
        </p:nvPicPr>
        <p:blipFill>
          <a:blip r:embed="rId3"/>
          <a:stretch>
            <a:fillRect/>
          </a:stretch>
        </p:blipFill>
        <p:spPr>
          <a:xfrm rot="5400000">
            <a:off x="6527800" y="1924289"/>
            <a:ext cx="4713288" cy="3617434"/>
          </a:xfrm>
        </p:spPr>
      </p:pic>
    </p:spTree>
    <p:extLst>
      <p:ext uri="{BB962C8B-B14F-4D97-AF65-F5344CB8AC3E}">
        <p14:creationId xmlns:p14="http://schemas.microsoft.com/office/powerpoint/2010/main" val="175226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C23EC-B148-9851-0D01-155F9AC59E7D}"/>
              </a:ext>
            </a:extLst>
          </p:cNvPr>
          <p:cNvSpPr>
            <a:spLocks noGrp="1"/>
          </p:cNvSpPr>
          <p:nvPr>
            <p:ph type="title"/>
          </p:nvPr>
        </p:nvSpPr>
        <p:spPr>
          <a:xfrm>
            <a:off x="640080" y="667512"/>
            <a:ext cx="10908792" cy="1069848"/>
          </a:xfrm>
        </p:spPr>
        <p:txBody>
          <a:bodyPr vert="horz" lIns="91440" tIns="45720" rIns="91440" bIns="45720" rtlCol="0" anchor="ctr">
            <a:normAutofit/>
          </a:bodyPr>
          <a:lstStyle/>
          <a:p>
            <a:pPr algn="ctr"/>
            <a:r>
              <a:rPr lang="en-US" sz="5400"/>
              <a:t>Learning from Birds in Mughal India  </a:t>
            </a:r>
          </a:p>
        </p:txBody>
      </p:sp>
      <p:sp>
        <p:nvSpPr>
          <p:cNvPr id="29" name="Content Placeholder 28">
            <a:extLst>
              <a:ext uri="{FF2B5EF4-FFF2-40B4-BE49-F238E27FC236}">
                <a16:creationId xmlns:a16="http://schemas.microsoft.com/office/drawing/2014/main" id="{23F9AE10-DC89-DFFF-7426-F4B94DF573AC}"/>
              </a:ext>
            </a:extLst>
          </p:cNvPr>
          <p:cNvSpPr>
            <a:spLocks noGrp="1"/>
          </p:cNvSpPr>
          <p:nvPr>
            <p:ph idx="1"/>
          </p:nvPr>
        </p:nvSpPr>
        <p:spPr>
          <a:xfrm>
            <a:off x="640080" y="1856232"/>
            <a:ext cx="10908792" cy="548640"/>
          </a:xfrm>
        </p:spPr>
        <p:txBody>
          <a:bodyPr vert="horz" lIns="91440" tIns="45720" rIns="91440" bIns="45720" rtlCol="0">
            <a:normAutofit/>
          </a:bodyPr>
          <a:lstStyle/>
          <a:p>
            <a:pPr marL="0" indent="0" algn="ctr">
              <a:buNone/>
            </a:pPr>
            <a:r>
              <a:rPr lang="en-US" sz="2400"/>
              <a:t>From the Akbarnama (1580s) to the Kabutarnama (1788) </a:t>
            </a:r>
          </a:p>
        </p:txBody>
      </p:sp>
      <p:pic>
        <p:nvPicPr>
          <p:cNvPr id="19" name="Picture 18" descr="A screenshot of a painting&#10;&#10;Description automatically generated">
            <a:extLst>
              <a:ext uri="{FF2B5EF4-FFF2-40B4-BE49-F238E27FC236}">
                <a16:creationId xmlns:a16="http://schemas.microsoft.com/office/drawing/2014/main" id="{1D483D90-20BD-6F8D-CECF-A30282F22330}"/>
              </a:ext>
            </a:extLst>
          </p:cNvPr>
          <p:cNvPicPr>
            <a:picLocks noChangeAspect="1"/>
          </p:cNvPicPr>
          <p:nvPr/>
        </p:nvPicPr>
        <p:blipFill>
          <a:blip r:embed="rId3"/>
          <a:srcRect r="2635" b="-3"/>
          <a:stretch/>
        </p:blipFill>
        <p:spPr>
          <a:xfrm>
            <a:off x="208540" y="2610545"/>
            <a:ext cx="2811255" cy="3609281"/>
          </a:xfrm>
          <a:prstGeom prst="rect">
            <a:avLst/>
          </a:prstGeom>
        </p:spPr>
      </p:pic>
      <p:pic>
        <p:nvPicPr>
          <p:cNvPr id="9" name="Picture 8" descr="A close-up of a painting&#10;&#10;Description automatically generated">
            <a:extLst>
              <a:ext uri="{FF2B5EF4-FFF2-40B4-BE49-F238E27FC236}">
                <a16:creationId xmlns:a16="http://schemas.microsoft.com/office/drawing/2014/main" id="{5138E270-13A3-D67E-6CE7-F3DDB96DEC56}"/>
              </a:ext>
            </a:extLst>
          </p:cNvPr>
          <p:cNvPicPr>
            <a:picLocks noChangeAspect="1"/>
          </p:cNvPicPr>
          <p:nvPr/>
        </p:nvPicPr>
        <p:blipFill>
          <a:blip r:embed="rId4"/>
          <a:srcRect l="2333" r="-3" b="-3"/>
          <a:stretch/>
        </p:blipFill>
        <p:spPr>
          <a:xfrm>
            <a:off x="3189348" y="2610546"/>
            <a:ext cx="2811249" cy="3609280"/>
          </a:xfrm>
          <a:prstGeom prst="rect">
            <a:avLst/>
          </a:prstGeom>
        </p:spPr>
      </p:pic>
      <p:pic>
        <p:nvPicPr>
          <p:cNvPr id="5" name="Content Placeholder 4" descr="A close-up of a painting&#10;&#10;Description automatically generated">
            <a:extLst>
              <a:ext uri="{FF2B5EF4-FFF2-40B4-BE49-F238E27FC236}">
                <a16:creationId xmlns:a16="http://schemas.microsoft.com/office/drawing/2014/main" id="{E60945DC-267B-70B4-F090-82BAE7DC65F7}"/>
              </a:ext>
            </a:extLst>
          </p:cNvPr>
          <p:cNvPicPr>
            <a:picLocks noChangeAspect="1"/>
          </p:cNvPicPr>
          <p:nvPr/>
        </p:nvPicPr>
        <p:blipFill>
          <a:blip r:embed="rId5"/>
          <a:srcRect t="5128" r="-5" b="7565"/>
          <a:stretch/>
        </p:blipFill>
        <p:spPr>
          <a:xfrm>
            <a:off x="6191395" y="2610546"/>
            <a:ext cx="2811264" cy="3609279"/>
          </a:xfrm>
          <a:prstGeom prst="rect">
            <a:avLst/>
          </a:prstGeom>
        </p:spPr>
      </p:pic>
      <p:pic>
        <p:nvPicPr>
          <p:cNvPr id="13" name="Picture 12" descr="A screenshot of a painting&#10;&#10;Description automatically generated">
            <a:extLst>
              <a:ext uri="{FF2B5EF4-FFF2-40B4-BE49-F238E27FC236}">
                <a16:creationId xmlns:a16="http://schemas.microsoft.com/office/drawing/2014/main" id="{E9928D43-D863-FD05-4525-D969A52A87BB}"/>
              </a:ext>
            </a:extLst>
          </p:cNvPr>
          <p:cNvPicPr>
            <a:picLocks noChangeAspect="1"/>
          </p:cNvPicPr>
          <p:nvPr/>
        </p:nvPicPr>
        <p:blipFill>
          <a:blip r:embed="rId6"/>
          <a:srcRect l="1093" r="-3" b="-3"/>
          <a:stretch/>
        </p:blipFill>
        <p:spPr>
          <a:xfrm>
            <a:off x="9172210" y="2610546"/>
            <a:ext cx="2811242" cy="3609279"/>
          </a:xfrm>
          <a:prstGeom prst="rect">
            <a:avLst/>
          </a:prstGeom>
        </p:spPr>
      </p:pic>
    </p:spTree>
    <p:extLst>
      <p:ext uri="{BB962C8B-B14F-4D97-AF65-F5344CB8AC3E}">
        <p14:creationId xmlns:p14="http://schemas.microsoft.com/office/powerpoint/2010/main" val="1623356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ACF80-6D55-8A7E-7687-F28CB039A361}"/>
              </a:ext>
            </a:extLst>
          </p:cNvPr>
          <p:cNvSpPr>
            <a:spLocks noGrp="1"/>
          </p:cNvSpPr>
          <p:nvPr>
            <p:ph type="title"/>
          </p:nvPr>
        </p:nvSpPr>
        <p:spPr>
          <a:xfrm>
            <a:off x="422899" y="540167"/>
            <a:ext cx="4274607" cy="623615"/>
          </a:xfrm>
        </p:spPr>
        <p:txBody>
          <a:bodyPr vert="horz" lIns="91440" tIns="45720" rIns="91440" bIns="45720" rtlCol="0" anchor="b">
            <a:normAutofit fontScale="90000"/>
          </a:bodyPr>
          <a:lstStyle/>
          <a:p>
            <a:r>
              <a:rPr lang="en-US" sz="4800" dirty="0"/>
              <a:t>From the </a:t>
            </a:r>
            <a:r>
              <a:rPr lang="en-US" sz="4800" i="1" dirty="0" err="1"/>
              <a:t>Akbarnama</a:t>
            </a:r>
            <a:endParaRPr lang="en-US" sz="4800" kern="1200" dirty="0">
              <a:latin typeface="+mj-lt"/>
              <a:ea typeface="+mj-ea"/>
              <a:cs typeface="+mj-cs"/>
            </a:endParaRPr>
          </a:p>
        </p:txBody>
      </p:sp>
      <p:sp>
        <p:nvSpPr>
          <p:cNvPr id="7" name="TextBox 6">
            <a:extLst>
              <a:ext uri="{FF2B5EF4-FFF2-40B4-BE49-F238E27FC236}">
                <a16:creationId xmlns:a16="http://schemas.microsoft.com/office/drawing/2014/main" id="{823269B4-02D5-6F23-CBAC-D552840434A1}"/>
              </a:ext>
            </a:extLst>
          </p:cNvPr>
          <p:cNvSpPr txBox="1"/>
          <p:nvPr/>
        </p:nvSpPr>
        <p:spPr>
          <a:xfrm>
            <a:off x="422899" y="1071155"/>
            <a:ext cx="4274607" cy="5062047"/>
          </a:xfrm>
          <a:prstGeom prst="rect">
            <a:avLst/>
          </a:prstGeom>
        </p:spPr>
        <p:txBody>
          <a:bodyPr vert="horz" lIns="91440" tIns="45720" rIns="91440" bIns="45720" rtlCol="0" anchor="t">
            <a:noAutofit/>
          </a:bodyPr>
          <a:lstStyle/>
          <a:p>
            <a:pPr>
              <a:lnSpc>
                <a:spcPct val="90000"/>
              </a:lnSpc>
              <a:spcAft>
                <a:spcPts val="600"/>
              </a:spcAft>
            </a:pPr>
            <a:r>
              <a:rPr lang="en-US" sz="1800" kern="0" dirty="0">
                <a:effectLst/>
                <a:latin typeface="Times New Roman" panose="02020603050405020304" pitchFamily="18" charset="0"/>
                <a:ea typeface="DengXian" panose="02010600030101010101" pitchFamily="2" charset="-122"/>
                <a:cs typeface="Arial" panose="020B0604020202020204" pitchFamily="34" charset="0"/>
              </a:rPr>
              <a:t>Expresses his joy on receipt of the gift of pigeons, and a the arrival of young pigeon-fliers, particularly of a certain Habib whom he describes as a skilled and topmost pigeon-flyer from Transoxiana, well-versed in the knowledge of the minutest details about pigeons, so much so that he can even guess the height of a pigeon’s flight and its capacity to fly and play acrobatics long before the actual birther of that particular pigeon, or even before the yellow and white of the egg were mixed together. Further, stresses that Habib was like Galen, the physician, in the anatomy of pigeons, and a Plato in comprehension and perception of their skill. Excels in the knowledge of the breed, and the genealogy of diverse sections and different varieties of pigeons, and in this art even supersedes </a:t>
            </a:r>
            <a:r>
              <a:rPr lang="en-US" sz="1800" kern="0" dirty="0" err="1">
                <a:effectLst/>
                <a:latin typeface="Times New Roman" panose="02020603050405020304" pitchFamily="18" charset="0"/>
                <a:ea typeface="DengXian" panose="02010600030101010101" pitchFamily="2" charset="-122"/>
                <a:cs typeface="Arial" panose="020B0604020202020204" pitchFamily="34" charset="0"/>
              </a:rPr>
              <a:t>Naqib</a:t>
            </a:r>
            <a:r>
              <a:rPr lang="en-US" sz="1800" kern="0" dirty="0">
                <a:effectLst/>
                <a:latin typeface="Times New Roman" panose="02020603050405020304" pitchFamily="18" charset="0"/>
                <a:ea typeface="DengXian" panose="02010600030101010101" pitchFamily="2" charset="-122"/>
                <a:cs typeface="Arial" panose="020B0604020202020204" pitchFamily="34" charset="0"/>
              </a:rPr>
              <a:t> Khan – an expert in the genealogy of human beings.”</a:t>
            </a:r>
            <a:endParaRPr lang="en-US" sz="1800" kern="100" dirty="0">
              <a:effectLst/>
              <a:latin typeface="Aptos" panose="020B0004020202020204" pitchFamily="34" charset="0"/>
              <a:ea typeface="DengXian" panose="02010600030101010101" pitchFamily="2" charset="-122"/>
              <a:cs typeface="Arial" panose="020B0604020202020204" pitchFamily="34" charset="0"/>
            </a:endParaRPr>
          </a:p>
          <a:p>
            <a:pPr marL="0" marR="0">
              <a:spcBef>
                <a:spcPts val="0"/>
              </a:spcBef>
              <a:spcAft>
                <a:spcPts val="0"/>
              </a:spcAft>
            </a:pPr>
            <a:endParaRPr lang="en-US" sz="1400" kern="0" dirty="0">
              <a:effectLst/>
              <a:latin typeface="Times New Roman" panose="02020603050405020304" pitchFamily="18" charset="0"/>
              <a:ea typeface="DengXian" panose="02010600030101010101" pitchFamily="2" charset="-122"/>
              <a:cs typeface="Arial" panose="020B0604020202020204" pitchFamily="34" charset="0"/>
            </a:endParaRPr>
          </a:p>
          <a:p>
            <a:pPr marR="0">
              <a:lnSpc>
                <a:spcPct val="90000"/>
              </a:lnSpc>
              <a:spcBef>
                <a:spcPts val="0"/>
              </a:spcBef>
              <a:spcAft>
                <a:spcPts val="600"/>
              </a:spcAft>
            </a:pPr>
            <a:endParaRPr lang="en-US" sz="1400" dirty="0">
              <a:effectLst/>
            </a:endParaRPr>
          </a:p>
        </p:txBody>
      </p:sp>
      <p:pic>
        <p:nvPicPr>
          <p:cNvPr id="5" name="Content Placeholder 4" descr="A painting of a person and birds&#10;&#10;Description automatically generated">
            <a:extLst>
              <a:ext uri="{FF2B5EF4-FFF2-40B4-BE49-F238E27FC236}">
                <a16:creationId xmlns:a16="http://schemas.microsoft.com/office/drawing/2014/main" id="{37E3C2A7-C38E-E4E6-6ACA-2AD3F8275EAF}"/>
              </a:ext>
            </a:extLst>
          </p:cNvPr>
          <p:cNvPicPr>
            <a:picLocks noGrp="1" noChangeAspect="1"/>
          </p:cNvPicPr>
          <p:nvPr>
            <p:ph idx="1"/>
          </p:nvPr>
        </p:nvPicPr>
        <p:blipFill>
          <a:blip r:embed="rId3"/>
          <a:srcRect l="3330" r="3" b="3"/>
          <a:stretch/>
        </p:blipFill>
        <p:spPr>
          <a:xfrm>
            <a:off x="5211495" y="699899"/>
            <a:ext cx="3211333" cy="5445836"/>
          </a:xfrm>
          <a:prstGeom prst="rect">
            <a:avLst/>
          </a:prstGeom>
        </p:spPr>
      </p:pic>
      <p:pic>
        <p:nvPicPr>
          <p:cNvPr id="8" name="Picture 7" descr="A painting of men in a room&#10;&#10;Description automatically generated">
            <a:extLst>
              <a:ext uri="{FF2B5EF4-FFF2-40B4-BE49-F238E27FC236}">
                <a16:creationId xmlns:a16="http://schemas.microsoft.com/office/drawing/2014/main" id="{93213A31-474E-768D-31E1-6EA4B4A1162D}"/>
              </a:ext>
            </a:extLst>
          </p:cNvPr>
          <p:cNvPicPr>
            <a:picLocks noChangeAspect="1"/>
          </p:cNvPicPr>
          <p:nvPr/>
        </p:nvPicPr>
        <p:blipFill>
          <a:blip r:embed="rId4"/>
          <a:srcRect l="11801" r="3355" b="3"/>
          <a:stretch/>
        </p:blipFill>
        <p:spPr>
          <a:xfrm>
            <a:off x="8535080" y="699899"/>
            <a:ext cx="3211333" cy="5445836"/>
          </a:xfrm>
          <a:prstGeom prst="rect">
            <a:avLst/>
          </a:prstGeom>
        </p:spPr>
      </p:pic>
    </p:spTree>
    <p:extLst>
      <p:ext uri="{BB962C8B-B14F-4D97-AF65-F5344CB8AC3E}">
        <p14:creationId xmlns:p14="http://schemas.microsoft.com/office/powerpoint/2010/main" val="1021901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4B929-16A4-6780-37CE-A8B05E0D6BE2}"/>
              </a:ext>
            </a:extLst>
          </p:cNvPr>
          <p:cNvSpPr>
            <a:spLocks noGrp="1"/>
          </p:cNvSpPr>
          <p:nvPr>
            <p:ph type="title"/>
          </p:nvPr>
        </p:nvSpPr>
        <p:spPr>
          <a:xfrm>
            <a:off x="761803" y="350196"/>
            <a:ext cx="4646904" cy="1624520"/>
          </a:xfrm>
        </p:spPr>
        <p:txBody>
          <a:bodyPr anchor="ctr">
            <a:normAutofit fontScale="90000"/>
          </a:bodyPr>
          <a:lstStyle/>
          <a:p>
            <a:r>
              <a:rPr lang="en-US" sz="4000" dirty="0"/>
              <a:t>Pigeon Theory: The Power of Lightness and the Politics of Love</a:t>
            </a:r>
          </a:p>
        </p:txBody>
      </p:sp>
      <p:sp>
        <p:nvSpPr>
          <p:cNvPr id="3" name="Content Placeholder 2">
            <a:extLst>
              <a:ext uri="{FF2B5EF4-FFF2-40B4-BE49-F238E27FC236}">
                <a16:creationId xmlns:a16="http://schemas.microsoft.com/office/drawing/2014/main" id="{352C7B17-2560-809F-2F2D-B82F692B4696}"/>
              </a:ext>
            </a:extLst>
          </p:cNvPr>
          <p:cNvSpPr>
            <a:spLocks noGrp="1"/>
          </p:cNvSpPr>
          <p:nvPr>
            <p:ph idx="1"/>
          </p:nvPr>
        </p:nvSpPr>
        <p:spPr>
          <a:xfrm>
            <a:off x="761802" y="2743200"/>
            <a:ext cx="4646905" cy="3613149"/>
          </a:xfrm>
        </p:spPr>
        <p:txBody>
          <a:bodyPr anchor="ctr">
            <a:normAutofit/>
          </a:bodyPr>
          <a:lstStyle/>
          <a:p>
            <a:pPr marL="0" marR="0" indent="0">
              <a:spcBef>
                <a:spcPts val="0"/>
              </a:spcBef>
              <a:spcAft>
                <a:spcPts val="0"/>
              </a:spcAft>
              <a:buNone/>
            </a:pPr>
            <a:r>
              <a:rPr lang="en-US" sz="1600" kern="0" dirty="0">
                <a:effectLst/>
                <a:latin typeface="Times New Roman" panose="02020603050405020304" pitchFamily="18" charset="0"/>
                <a:ea typeface="DengXian" panose="02010600030101010101" pitchFamily="2" charset="-122"/>
                <a:cs typeface="Arial" panose="020B0604020202020204" pitchFamily="34" charset="0"/>
              </a:rPr>
              <a:t>“The </a:t>
            </a:r>
            <a:r>
              <a:rPr lang="en-US" sz="1600" kern="0" dirty="0" err="1">
                <a:effectLst/>
                <a:latin typeface="Times New Roman" panose="02020603050405020304" pitchFamily="18" charset="0"/>
                <a:ea typeface="DengXian" panose="02010600030101010101" pitchFamily="2" charset="-122"/>
                <a:cs typeface="Arial" panose="020B0604020202020204" pitchFamily="34" charset="0"/>
              </a:rPr>
              <a:t>Kuttapar</a:t>
            </a:r>
            <a:r>
              <a:rPr lang="en-US" sz="1600" kern="0" dirty="0">
                <a:effectLst/>
                <a:latin typeface="Times New Roman" panose="02020603050405020304" pitchFamily="18" charset="0"/>
                <a:ea typeface="DengXian" panose="02010600030101010101" pitchFamily="2" charset="-122"/>
                <a:cs typeface="Arial" panose="020B0604020202020204" pitchFamily="34" charset="0"/>
              </a:rPr>
              <a:t> of Khurasan who was actually from Transoxiana was the leader of the trustworthy less feathered pigeons and flew high enough in the sky because </a:t>
            </a:r>
            <a:endParaRPr lang="en-US" sz="1600" kern="100" dirty="0">
              <a:effectLst/>
              <a:latin typeface="Aptos" panose="020B0004020202020204" pitchFamily="34" charset="0"/>
              <a:ea typeface="DengXian" panose="02010600030101010101" pitchFamily="2" charset="-122"/>
              <a:cs typeface="Arial" panose="020B0604020202020204" pitchFamily="34" charset="0"/>
            </a:endParaRPr>
          </a:p>
          <a:p>
            <a:pPr marL="0" marR="0">
              <a:spcBef>
                <a:spcPts val="0"/>
              </a:spcBef>
              <a:spcAft>
                <a:spcPts val="0"/>
              </a:spcAft>
            </a:pPr>
            <a:endParaRPr lang="en-US" sz="1600" kern="100" dirty="0">
              <a:effectLst/>
              <a:latin typeface="Aptos" panose="020B0004020202020204" pitchFamily="34" charset="0"/>
              <a:ea typeface="DengXian" panose="02010600030101010101" pitchFamily="2" charset="-122"/>
              <a:cs typeface="Arial" panose="020B0604020202020204" pitchFamily="34" charset="0"/>
            </a:endParaRPr>
          </a:p>
          <a:p>
            <a:pPr marL="0" marR="0" indent="0">
              <a:spcBef>
                <a:spcPts val="0"/>
              </a:spcBef>
              <a:spcAft>
                <a:spcPts val="0"/>
              </a:spcAft>
              <a:buNone/>
            </a:pPr>
            <a:r>
              <a:rPr lang="en-US" sz="1600" kern="0" dirty="0">
                <a:latin typeface="Times New Roman" panose="02020603050405020304" pitchFamily="18" charset="0"/>
                <a:ea typeface="DengXian" panose="02010600030101010101" pitchFamily="2" charset="-122"/>
                <a:cs typeface="Arial" panose="020B0604020202020204" pitchFamily="34" charset="0"/>
              </a:rPr>
              <a:t>	</a:t>
            </a:r>
            <a:r>
              <a:rPr lang="en-US" sz="1600" kern="0" dirty="0">
                <a:effectLst/>
                <a:latin typeface="Times New Roman" panose="02020603050405020304" pitchFamily="18" charset="0"/>
                <a:ea typeface="DengXian" panose="02010600030101010101" pitchFamily="2" charset="-122"/>
                <a:cs typeface="Arial" panose="020B0604020202020204" pitchFamily="34" charset="0"/>
              </a:rPr>
              <a:t>Whoever is light in weight soars 	conveniently </a:t>
            </a:r>
            <a:endParaRPr lang="en-US" sz="1600" kern="100" dirty="0">
              <a:effectLst/>
              <a:latin typeface="Aptos" panose="020B0004020202020204" pitchFamily="34" charset="0"/>
              <a:ea typeface="DengXian" panose="02010600030101010101" pitchFamily="2" charset="-122"/>
              <a:cs typeface="Arial" panose="020B0604020202020204" pitchFamily="34" charset="0"/>
            </a:endParaRPr>
          </a:p>
          <a:p>
            <a:pPr marL="0" marR="0" indent="0">
              <a:spcBef>
                <a:spcPts val="0"/>
              </a:spcBef>
              <a:spcAft>
                <a:spcPts val="0"/>
              </a:spcAft>
              <a:buNone/>
            </a:pPr>
            <a:r>
              <a:rPr lang="en-US" sz="1600" kern="0" dirty="0">
                <a:effectLst/>
                <a:latin typeface="Times New Roman" panose="02020603050405020304" pitchFamily="18" charset="0"/>
                <a:ea typeface="DengXian" panose="02010600030101010101" pitchFamily="2" charset="-122"/>
                <a:cs typeface="Arial" panose="020B0604020202020204" pitchFamily="34" charset="0"/>
              </a:rPr>
              <a:t>	A light bird flies high and more quickly.”</a:t>
            </a:r>
            <a:endParaRPr lang="en-US" sz="1600" kern="100" dirty="0">
              <a:effectLst/>
              <a:latin typeface="Aptos" panose="020B0004020202020204" pitchFamily="34" charset="0"/>
              <a:ea typeface="DengXian" panose="02010600030101010101" pitchFamily="2" charset="-122"/>
              <a:cs typeface="Arial" panose="020B0604020202020204" pitchFamily="34" charset="0"/>
            </a:endParaRPr>
          </a:p>
          <a:p>
            <a:pPr marL="0" marR="0" indent="0">
              <a:spcBef>
                <a:spcPts val="0"/>
              </a:spcBef>
              <a:spcAft>
                <a:spcPts val="0"/>
              </a:spcAft>
              <a:buNone/>
            </a:pPr>
            <a:r>
              <a:rPr lang="en-US" sz="1600" kern="0" dirty="0">
                <a:effectLst/>
                <a:latin typeface="Times New Roman" panose="02020603050405020304" pitchFamily="18" charset="0"/>
                <a:ea typeface="DengXian" panose="02010600030101010101" pitchFamily="2" charset="-122"/>
                <a:cs typeface="Arial" panose="020B0604020202020204" pitchFamily="34" charset="0"/>
              </a:rPr>
              <a:t> </a:t>
            </a:r>
            <a:endParaRPr lang="en-US" sz="1600" kern="100" dirty="0">
              <a:effectLst/>
              <a:latin typeface="Aptos" panose="020B0004020202020204" pitchFamily="34" charset="0"/>
              <a:ea typeface="DengXian" panose="02010600030101010101" pitchFamily="2" charset="-122"/>
              <a:cs typeface="Arial" panose="020B0604020202020204" pitchFamily="34" charset="0"/>
            </a:endParaRPr>
          </a:p>
          <a:p>
            <a:pPr marL="0" marR="0" indent="0">
              <a:spcBef>
                <a:spcPts val="0"/>
              </a:spcBef>
              <a:spcAft>
                <a:spcPts val="0"/>
              </a:spcAft>
              <a:buNone/>
            </a:pPr>
            <a:endParaRPr lang="en-US" sz="1600" kern="100" dirty="0">
              <a:effectLst/>
              <a:latin typeface="Aptos" panose="020B0004020202020204" pitchFamily="34" charset="0"/>
              <a:ea typeface="DengXian" panose="02010600030101010101" pitchFamily="2" charset="-122"/>
              <a:cs typeface="Arial" panose="020B0604020202020204" pitchFamily="34" charset="0"/>
            </a:endParaRPr>
          </a:p>
          <a:p>
            <a:pPr marL="0" marR="0" indent="0">
              <a:lnSpc>
                <a:spcPct val="90000"/>
              </a:lnSpc>
              <a:spcBef>
                <a:spcPts val="0"/>
              </a:spcBef>
              <a:spcAft>
                <a:spcPts val="600"/>
              </a:spcAft>
              <a:buNone/>
            </a:pPr>
            <a:r>
              <a:rPr lang="en-US" sz="1600" dirty="0">
                <a:effectLst/>
              </a:rPr>
              <a:t>“Although their entire life was spent in attracting others like sweethearts, the pigeons had themselves been ultimately drawn to the beloved sovereign”</a:t>
            </a:r>
          </a:p>
          <a:p>
            <a:endParaRPr lang="en-US" sz="1600" dirty="0"/>
          </a:p>
        </p:txBody>
      </p:sp>
      <p:pic>
        <p:nvPicPr>
          <p:cNvPr id="11" name="Picture 10" descr="A painting of a person standing in front of a door with birds&#10;&#10;Description automatically generated">
            <a:extLst>
              <a:ext uri="{FF2B5EF4-FFF2-40B4-BE49-F238E27FC236}">
                <a16:creationId xmlns:a16="http://schemas.microsoft.com/office/drawing/2014/main" id="{54AC6EBA-845D-DEE3-A446-53F877463CDB}"/>
              </a:ext>
            </a:extLst>
          </p:cNvPr>
          <p:cNvPicPr>
            <a:picLocks noChangeAspect="1"/>
          </p:cNvPicPr>
          <p:nvPr/>
        </p:nvPicPr>
        <p:blipFill>
          <a:blip r:embed="rId3"/>
          <a:srcRect t="3920" r="3" b="3"/>
          <a:stretch/>
        </p:blipFill>
        <p:spPr>
          <a:xfrm>
            <a:off x="6096000" y="1"/>
            <a:ext cx="6102825" cy="6858000"/>
          </a:xfrm>
          <a:prstGeom prst="rect">
            <a:avLst/>
          </a:prstGeom>
        </p:spPr>
      </p:pic>
    </p:spTree>
    <p:extLst>
      <p:ext uri="{BB962C8B-B14F-4D97-AF65-F5344CB8AC3E}">
        <p14:creationId xmlns:p14="http://schemas.microsoft.com/office/powerpoint/2010/main" val="3047251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F976D396-17D5-FE68-8D41-8865C2852687}"/>
              </a:ext>
            </a:extLst>
          </p:cNvPr>
          <p:cNvPicPr>
            <a:picLocks noChangeAspect="1"/>
          </p:cNvPicPr>
          <p:nvPr/>
        </p:nvPicPr>
        <p:blipFill>
          <a:blip r:embed="rId2"/>
          <a:stretch>
            <a:fillRect/>
          </a:stretch>
        </p:blipFill>
        <p:spPr>
          <a:xfrm>
            <a:off x="1076544" y="0"/>
            <a:ext cx="4587657" cy="6858000"/>
          </a:xfrm>
          <a:prstGeom prst="rect">
            <a:avLst/>
          </a:prstGeom>
        </p:spPr>
      </p:pic>
      <p:pic>
        <p:nvPicPr>
          <p:cNvPr id="3" name="Content Placeholder 12">
            <a:extLst>
              <a:ext uri="{FF2B5EF4-FFF2-40B4-BE49-F238E27FC236}">
                <a16:creationId xmlns:a16="http://schemas.microsoft.com/office/drawing/2014/main" id="{0A343258-8DBA-0316-F632-728F992FBC01}"/>
              </a:ext>
            </a:extLst>
          </p:cNvPr>
          <p:cNvPicPr>
            <a:picLocks noChangeAspect="1"/>
          </p:cNvPicPr>
          <p:nvPr/>
        </p:nvPicPr>
        <p:blipFill>
          <a:blip r:embed="rId3"/>
          <a:stretch>
            <a:fillRect/>
          </a:stretch>
        </p:blipFill>
        <p:spPr>
          <a:xfrm rot="5400000">
            <a:off x="6527800" y="1924289"/>
            <a:ext cx="4713288" cy="3617434"/>
          </a:xfrm>
          <a:prstGeom prst="rect">
            <a:avLst/>
          </a:prstGeom>
        </p:spPr>
      </p:pic>
    </p:spTree>
    <p:extLst>
      <p:ext uri="{BB962C8B-B14F-4D97-AF65-F5344CB8AC3E}">
        <p14:creationId xmlns:p14="http://schemas.microsoft.com/office/powerpoint/2010/main" val="2072188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ainting on a wall&#10;&#10;Description automatically generated">
            <a:extLst>
              <a:ext uri="{FF2B5EF4-FFF2-40B4-BE49-F238E27FC236}">
                <a16:creationId xmlns:a16="http://schemas.microsoft.com/office/drawing/2014/main" id="{269DAF2C-924C-FFA8-764A-BAD2BDC79FAA}"/>
              </a:ext>
            </a:extLst>
          </p:cNvPr>
          <p:cNvPicPr>
            <a:picLocks noGrp="1" noChangeAspect="1"/>
          </p:cNvPicPr>
          <p:nvPr>
            <p:ph sz="half" idx="1"/>
          </p:nvPr>
        </p:nvPicPr>
        <p:blipFill>
          <a:blip r:embed="rId3"/>
          <a:srcRect l="8055" r="3929" b="3"/>
          <a:stretch/>
        </p:blipFill>
        <p:spPr>
          <a:xfrm>
            <a:off x="4038610" y="7"/>
            <a:ext cx="4039673" cy="6875812"/>
          </a:xfrm>
          <a:prstGeom prst="rect">
            <a:avLst/>
          </a:prstGeom>
        </p:spPr>
      </p:pic>
      <p:sp>
        <p:nvSpPr>
          <p:cNvPr id="2" name="Title 1">
            <a:extLst>
              <a:ext uri="{FF2B5EF4-FFF2-40B4-BE49-F238E27FC236}">
                <a16:creationId xmlns:a16="http://schemas.microsoft.com/office/drawing/2014/main" id="{07867FFC-95A6-CD86-C452-2024CB4FCC76}"/>
              </a:ext>
            </a:extLst>
          </p:cNvPr>
          <p:cNvSpPr>
            <a:spLocks noGrp="1"/>
          </p:cNvSpPr>
          <p:nvPr>
            <p:ph type="title"/>
          </p:nvPr>
        </p:nvSpPr>
        <p:spPr>
          <a:xfrm>
            <a:off x="553792" y="2945176"/>
            <a:ext cx="2984937" cy="2757975"/>
          </a:xfrm>
        </p:spPr>
        <p:txBody>
          <a:bodyPr vert="horz" lIns="91440" tIns="45720" rIns="91440" bIns="45720" rtlCol="0" anchor="t">
            <a:normAutofit/>
          </a:bodyPr>
          <a:lstStyle/>
          <a:p>
            <a:pPr algn="r"/>
            <a:r>
              <a:rPr lang="en-US" sz="4000" kern="1200" dirty="0">
                <a:solidFill>
                  <a:srgbClr val="FFFFFF"/>
                </a:solidFill>
                <a:latin typeface="+mj-lt"/>
                <a:ea typeface="+mj-ea"/>
                <a:cs typeface="+mj-cs"/>
              </a:rPr>
              <a:t>Mughal Sindh</a:t>
            </a:r>
          </a:p>
        </p:txBody>
      </p:sp>
      <p:sp>
        <p:nvSpPr>
          <p:cNvPr id="13" name="Content Placeholder 12">
            <a:extLst>
              <a:ext uri="{FF2B5EF4-FFF2-40B4-BE49-F238E27FC236}">
                <a16:creationId xmlns:a16="http://schemas.microsoft.com/office/drawing/2014/main" id="{9391F5DC-60DA-886A-F40F-EF507262E9AB}"/>
              </a:ext>
            </a:extLst>
          </p:cNvPr>
          <p:cNvSpPr>
            <a:spLocks noGrp="1"/>
          </p:cNvSpPr>
          <p:nvPr>
            <p:ph sz="half" idx="2"/>
          </p:nvPr>
        </p:nvSpPr>
        <p:spPr>
          <a:xfrm>
            <a:off x="890546" y="798490"/>
            <a:ext cx="2648183" cy="1361775"/>
          </a:xfrm>
        </p:spPr>
        <p:txBody>
          <a:bodyPr vert="horz" lIns="91440" tIns="45720" rIns="91440" bIns="45720" rtlCol="0" anchor="b">
            <a:normAutofit/>
          </a:bodyPr>
          <a:lstStyle/>
          <a:p>
            <a:pPr marL="0" indent="0" algn="r">
              <a:buNone/>
            </a:pPr>
            <a:r>
              <a:rPr lang="en-US" sz="2000" kern="1200" dirty="0">
                <a:solidFill>
                  <a:srgbClr val="FFFFFF"/>
                </a:solidFill>
                <a:latin typeface="+mn-lt"/>
                <a:ea typeface="+mn-ea"/>
                <a:cs typeface="+mn-cs"/>
              </a:rPr>
              <a:t>From </a:t>
            </a:r>
            <a:r>
              <a:rPr lang="en-US" sz="2000" kern="1200" dirty="0" err="1">
                <a:solidFill>
                  <a:srgbClr val="FFFFFF"/>
                </a:solidFill>
                <a:latin typeface="+mn-lt"/>
                <a:ea typeface="+mn-ea"/>
                <a:cs typeface="+mn-cs"/>
              </a:rPr>
              <a:t>Kalhoro</a:t>
            </a:r>
            <a:r>
              <a:rPr lang="en-US" sz="2000" kern="1200" dirty="0">
                <a:solidFill>
                  <a:srgbClr val="FFFFFF"/>
                </a:solidFill>
                <a:latin typeface="+mn-lt"/>
                <a:ea typeface="+mn-ea"/>
                <a:cs typeface="+mn-cs"/>
              </a:rPr>
              <a:t> Rock Art to Jean-Baptiste Joseph Gentil (1770) </a:t>
            </a:r>
          </a:p>
        </p:txBody>
      </p:sp>
      <p:pic>
        <p:nvPicPr>
          <p:cNvPr id="11" name="Content Placeholder 8" descr="A map of a city&#10;&#10;Description automatically generated">
            <a:extLst>
              <a:ext uri="{FF2B5EF4-FFF2-40B4-BE49-F238E27FC236}">
                <a16:creationId xmlns:a16="http://schemas.microsoft.com/office/drawing/2014/main" id="{828549C2-A0FD-AD88-B59D-77CC716BFAA3}"/>
              </a:ext>
            </a:extLst>
          </p:cNvPr>
          <p:cNvPicPr>
            <a:picLocks noChangeAspect="1"/>
          </p:cNvPicPr>
          <p:nvPr/>
        </p:nvPicPr>
        <p:blipFill>
          <a:blip r:embed="rId4"/>
          <a:srcRect l="25357" r="30412"/>
          <a:stretch/>
        </p:blipFill>
        <p:spPr>
          <a:xfrm>
            <a:off x="8068007" y="-7"/>
            <a:ext cx="4123986" cy="6876146"/>
          </a:xfrm>
          <a:prstGeom prst="rect">
            <a:avLst/>
          </a:prstGeom>
        </p:spPr>
      </p:pic>
    </p:spTree>
    <p:extLst>
      <p:ext uri="{BB962C8B-B14F-4D97-AF65-F5344CB8AC3E}">
        <p14:creationId xmlns:p14="http://schemas.microsoft.com/office/powerpoint/2010/main" val="3500359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F13EE-A8EB-1513-E678-E1223891D028}"/>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2600" kern="1200" dirty="0">
                <a:solidFill>
                  <a:schemeClr val="tx1"/>
                </a:solidFill>
                <a:latin typeface="+mj-lt"/>
                <a:ea typeface="+mj-ea"/>
                <a:cs typeface="+mj-cs"/>
              </a:rPr>
              <a:t>Bird Ontology </a:t>
            </a:r>
            <a:br>
              <a:rPr lang="en-US" sz="2600" kern="1200" dirty="0">
                <a:solidFill>
                  <a:schemeClr val="tx1"/>
                </a:solidFill>
                <a:latin typeface="+mj-lt"/>
                <a:ea typeface="+mj-ea"/>
                <a:cs typeface="+mj-cs"/>
              </a:rPr>
            </a:br>
            <a:endParaRPr lang="en-US" sz="2600" kern="1200" dirty="0">
              <a:solidFill>
                <a:schemeClr val="tx1"/>
              </a:solidFill>
              <a:latin typeface="+mj-lt"/>
              <a:ea typeface="+mj-ea"/>
              <a:cs typeface="+mj-cs"/>
            </a:endParaRPr>
          </a:p>
        </p:txBody>
      </p:sp>
      <p:sp>
        <p:nvSpPr>
          <p:cNvPr id="10" name="Text Placeholder 9">
            <a:extLst>
              <a:ext uri="{FF2B5EF4-FFF2-40B4-BE49-F238E27FC236}">
                <a16:creationId xmlns:a16="http://schemas.microsoft.com/office/drawing/2014/main" id="{50B299E1-B4D3-1E29-C98C-9E390B2D7B03}"/>
              </a:ext>
            </a:extLst>
          </p:cNvPr>
          <p:cNvSpPr>
            <a:spLocks noGrp="1"/>
          </p:cNvSpPr>
          <p:nvPr>
            <p:ph type="body" sz="half" idx="2"/>
          </p:nvPr>
        </p:nvSpPr>
        <p:spPr>
          <a:xfrm>
            <a:off x="630936" y="2807208"/>
            <a:ext cx="3429000" cy="3410712"/>
          </a:xfrm>
        </p:spPr>
        <p:txBody>
          <a:bodyPr vert="horz" lIns="91440" tIns="45720" rIns="91440" bIns="45720" rtlCol="0" anchor="t">
            <a:normAutofit/>
          </a:bodyPr>
          <a:lstStyle/>
          <a:p>
            <a:r>
              <a:rPr lang="en-US" sz="2200" dirty="0">
                <a:effectLst/>
              </a:rPr>
              <a:t>“Our pathways differ – no bird ever knows</a:t>
            </a:r>
            <a:endParaRPr lang="en-US" sz="2200" dirty="0"/>
          </a:p>
          <a:p>
            <a:r>
              <a:rPr lang="en-US" sz="2200" dirty="0">
                <a:effectLst/>
              </a:rPr>
              <a:t>The secret route by which another goes.</a:t>
            </a:r>
          </a:p>
          <a:p>
            <a:r>
              <a:rPr lang="en-US" sz="2200" dirty="0">
                <a:effectLst/>
              </a:rPr>
              <a:t>Our insight comes to us by different signs”</a:t>
            </a:r>
          </a:p>
          <a:p>
            <a:r>
              <a:rPr lang="en-US" sz="2200" dirty="0">
                <a:effectLst/>
              </a:rPr>
              <a:t>-Farid-</a:t>
            </a:r>
            <a:r>
              <a:rPr lang="en-US" sz="2200" dirty="0" err="1">
                <a:effectLst/>
              </a:rPr>
              <a:t>ud</a:t>
            </a:r>
            <a:r>
              <a:rPr lang="en-US" sz="2200" dirty="0">
                <a:effectLst/>
              </a:rPr>
              <a:t>-Din Attar, </a:t>
            </a:r>
            <a:r>
              <a:rPr lang="en-US" sz="2200" i="1" dirty="0">
                <a:effectLst/>
              </a:rPr>
              <a:t>The Conference of the Birds</a:t>
            </a:r>
          </a:p>
          <a:p>
            <a:pPr indent="-228600">
              <a:buFont typeface="Arial" panose="020B0604020202020204" pitchFamily="34" charset="0"/>
              <a:buChar char="•"/>
            </a:pPr>
            <a:endParaRPr lang="en-US" sz="2200" dirty="0"/>
          </a:p>
        </p:txBody>
      </p:sp>
      <p:pic>
        <p:nvPicPr>
          <p:cNvPr id="8" name="Content Placeholder 7" descr="A map of the world&#10;&#10;Description automatically generated">
            <a:extLst>
              <a:ext uri="{FF2B5EF4-FFF2-40B4-BE49-F238E27FC236}">
                <a16:creationId xmlns:a16="http://schemas.microsoft.com/office/drawing/2014/main" id="{CCA7E6AE-09F3-EB2C-8A57-6149A8F1E0C5}"/>
              </a:ext>
            </a:extLst>
          </p:cNvPr>
          <p:cNvPicPr>
            <a:picLocks noGrp="1" noChangeAspect="1"/>
          </p:cNvPicPr>
          <p:nvPr>
            <p:ph idx="1"/>
          </p:nvPr>
        </p:nvPicPr>
        <p:blipFill>
          <a:blip r:embed="rId2"/>
          <a:stretch>
            <a:fillRect/>
          </a:stretch>
        </p:blipFill>
        <p:spPr>
          <a:xfrm>
            <a:off x="4654296" y="1383774"/>
            <a:ext cx="6903720" cy="4090452"/>
          </a:xfrm>
          <a:prstGeom prst="rect">
            <a:avLst/>
          </a:prstGeom>
        </p:spPr>
      </p:pic>
    </p:spTree>
    <p:extLst>
      <p:ext uri="{BB962C8B-B14F-4D97-AF65-F5344CB8AC3E}">
        <p14:creationId xmlns:p14="http://schemas.microsoft.com/office/powerpoint/2010/main" val="4251181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1601B-CE78-CD25-07BB-5C332CAD3F8D}"/>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3700" kern="1200">
                <a:latin typeface="+mj-lt"/>
                <a:ea typeface="+mj-ea"/>
                <a:cs typeface="+mj-cs"/>
              </a:rPr>
              <a:t>The Iceberg Breaks</a:t>
            </a:r>
            <a:br>
              <a:rPr lang="en-US" sz="3700" kern="1200">
                <a:latin typeface="+mj-lt"/>
                <a:ea typeface="+mj-ea"/>
                <a:cs typeface="+mj-cs"/>
              </a:rPr>
            </a:br>
            <a:endParaRPr lang="en-US" sz="3700" kern="1200">
              <a:latin typeface="+mj-lt"/>
              <a:ea typeface="+mj-ea"/>
              <a:cs typeface="+mj-cs"/>
            </a:endParaRPr>
          </a:p>
        </p:txBody>
      </p:sp>
      <p:sp>
        <p:nvSpPr>
          <p:cNvPr id="8" name="Content Placeholder 7">
            <a:extLst>
              <a:ext uri="{FF2B5EF4-FFF2-40B4-BE49-F238E27FC236}">
                <a16:creationId xmlns:a16="http://schemas.microsoft.com/office/drawing/2014/main" id="{8DE16A24-827B-5753-2087-06BE43964EB7}"/>
              </a:ext>
            </a:extLst>
          </p:cNvPr>
          <p:cNvSpPr>
            <a:spLocks noGrp="1"/>
          </p:cNvSpPr>
          <p:nvPr>
            <p:ph idx="1"/>
          </p:nvPr>
        </p:nvSpPr>
        <p:spPr>
          <a:xfrm>
            <a:off x="590719" y="2330505"/>
            <a:ext cx="4559425" cy="3979585"/>
          </a:xfrm>
        </p:spPr>
        <p:txBody>
          <a:bodyPr anchor="ctr">
            <a:normAutofit/>
          </a:bodyPr>
          <a:lstStyle/>
          <a:p>
            <a:r>
              <a:rPr lang="en-US" sz="1800" kern="0" dirty="0">
                <a:effectLst/>
                <a:latin typeface="Times New Roman" panose="02020603050405020304" pitchFamily="18" charset="0"/>
                <a:ea typeface="DengXian" panose="02010600030101010101" pitchFamily="2" charset="-122"/>
                <a:cs typeface="Times New Roman" panose="02020603050405020304" pitchFamily="18" charset="0"/>
              </a:rPr>
              <a:t>“What looked like the edge of the glacier was simply a gully in the ice down which quite a large stream of H20 was running rapidly” </a:t>
            </a:r>
            <a:endParaRPr lang="en-US" sz="18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en-US" sz="2000" dirty="0"/>
          </a:p>
        </p:txBody>
      </p:sp>
      <p:pic>
        <p:nvPicPr>
          <p:cNvPr id="4" name="Content Placeholder 3" descr="A notebook with writing on it&#10;&#10;Description automatically generated">
            <a:extLst>
              <a:ext uri="{FF2B5EF4-FFF2-40B4-BE49-F238E27FC236}">
                <a16:creationId xmlns:a16="http://schemas.microsoft.com/office/drawing/2014/main" id="{F8C8DFCA-D568-D9AC-6E26-EA0C36345EF6}"/>
              </a:ext>
            </a:extLst>
          </p:cNvPr>
          <p:cNvPicPr>
            <a:picLocks noChangeAspect="1"/>
          </p:cNvPicPr>
          <p:nvPr/>
        </p:nvPicPr>
        <p:blipFill>
          <a:blip r:embed="rId3"/>
          <a:srcRect l="4971" r="5025" b="3"/>
          <a:stretch/>
        </p:blipFill>
        <p:spPr>
          <a:xfrm>
            <a:off x="5977788" y="799352"/>
            <a:ext cx="5425410" cy="5259296"/>
          </a:xfrm>
          <a:prstGeom prst="rect">
            <a:avLst/>
          </a:prstGeom>
        </p:spPr>
      </p:pic>
    </p:spTree>
    <p:extLst>
      <p:ext uri="{BB962C8B-B14F-4D97-AF65-F5344CB8AC3E}">
        <p14:creationId xmlns:p14="http://schemas.microsoft.com/office/powerpoint/2010/main" val="18475573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TotalTime>
  <Words>958</Words>
  <Application>Microsoft Macintosh PowerPoint</Application>
  <PresentationFormat>Widescreen</PresentationFormat>
  <Paragraphs>49</Paragraphs>
  <Slides>13</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Aptos</vt:lpstr>
      <vt:lpstr>Aptos Display</vt:lpstr>
      <vt:lpstr>Arial</vt:lpstr>
      <vt:lpstr>Helvetica</vt:lpstr>
      <vt:lpstr>Times New Roman</vt:lpstr>
      <vt:lpstr>Office Theme</vt:lpstr>
      <vt:lpstr>The Conference of the Birds</vt:lpstr>
      <vt:lpstr>PowerPoint Presentation</vt:lpstr>
      <vt:lpstr>Learning from Birds in Mughal India  </vt:lpstr>
      <vt:lpstr>From the Akbarnama</vt:lpstr>
      <vt:lpstr>Pigeon Theory: The Power of Lightness and the Politics of Love</vt:lpstr>
      <vt:lpstr>PowerPoint Presentation</vt:lpstr>
      <vt:lpstr>Mughal Sindh</vt:lpstr>
      <vt:lpstr>Bird Ontology  </vt:lpstr>
      <vt:lpstr>The Iceberg Breaks </vt:lpstr>
      <vt:lpstr>Birds and Maps </vt:lpstr>
      <vt:lpstr>Swarthmore Phoenix (April 1, 1884)</vt:lpstr>
      <vt:lpstr>Dr. Trotter’s Case for Geology (November 13, 1928)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Farid Azfar</dc:creator>
  <cp:lastModifiedBy>Farid Azfar</cp:lastModifiedBy>
  <cp:revision>3</cp:revision>
  <dcterms:created xsi:type="dcterms:W3CDTF">2025-02-20T19:24:28Z</dcterms:created>
  <dcterms:modified xsi:type="dcterms:W3CDTF">2025-02-20T19:37:15Z</dcterms:modified>
</cp:coreProperties>
</file>