
<file path=[Content_Types].xml><?xml version="1.0" encoding="utf-8"?>
<Types xmlns="http://schemas.openxmlformats.org/package/2006/content-types">
  <Default ContentType="image/jpeg" Extension="jpg"/>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11" Type="http://schemas.openxmlformats.org/officeDocument/2006/relationships/slide" Target="slides/slide6.xml"/><Relationship Id="rId10" Type="http://schemas.openxmlformats.org/officeDocument/2006/relationships/slide" Target="slides/slide5.xml"/><Relationship Id="rId21" Type="http://schemas.openxmlformats.org/officeDocument/2006/relationships/slide" Target="slides/slide16.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slide" Target="slides/slide14.xml"/><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www.cnpp.usda.gov" TargetMode="Externa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nerdwallet.com/cost-of-living-calculator" TargetMode="External"/><Relationship Id="rId3" Type="http://schemas.openxmlformats.org/officeDocument/2006/relationships/hyperlink" Target="https://www.expatistan.com/cost-of-living" TargetMode="Externa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2" name="Shape 102"/>
        <p:cNvGrpSpPr/>
        <p:nvPr/>
      </p:nvGrpSpPr>
      <p:grpSpPr>
        <a:xfrm>
          <a:off x="0" y="0"/>
          <a:ext cx="0" cy="0"/>
          <a:chOff x="0" y="0"/>
          <a:chExt cx="0" cy="0"/>
        </a:xfrm>
      </p:grpSpPr>
      <p:sp>
        <p:nvSpPr>
          <p:cNvPr id="103" name="Google Shape;103;g38dd8cf602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 name="Google Shape;104;g38dd8cf602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t>Jen</a:t>
            </a:r>
            <a:endParaRPr sz="1400"/>
          </a:p>
          <a:p>
            <a:pPr indent="-317500" lvl="0" marL="457200" rtl="0" algn="l">
              <a:lnSpc>
                <a:spcPct val="115000"/>
              </a:lnSpc>
              <a:spcBef>
                <a:spcPts val="0"/>
              </a:spcBef>
              <a:spcAft>
                <a:spcPts val="0"/>
              </a:spcAft>
              <a:buClr>
                <a:srgbClr val="000000"/>
              </a:buClr>
              <a:buSzPts val="1400"/>
              <a:buChar char="●"/>
            </a:pPr>
            <a:r>
              <a:rPr lang="en" sz="1400">
                <a:solidFill>
                  <a:schemeClr val="dk1"/>
                </a:solidFill>
              </a:rPr>
              <a:t>Does my home country have a tax treaty with the US?</a:t>
            </a:r>
            <a:endParaRPr sz="1400">
              <a:solidFill>
                <a:schemeClr val="dk1"/>
              </a:solidFill>
            </a:endParaRPr>
          </a:p>
          <a:p>
            <a:pPr indent="-317500" lvl="0" marL="457200" rtl="0" algn="l">
              <a:lnSpc>
                <a:spcPct val="115000"/>
              </a:lnSpc>
              <a:spcBef>
                <a:spcPts val="0"/>
              </a:spcBef>
              <a:spcAft>
                <a:spcPts val="0"/>
              </a:spcAft>
              <a:buClr>
                <a:srgbClr val="000000"/>
              </a:buClr>
              <a:buSzPts val="1400"/>
              <a:buChar char="●"/>
            </a:pPr>
            <a:r>
              <a:rPr lang="en" sz="1400"/>
              <a:t>Will you be 100% responsible for your expenses? Or will you have help?</a:t>
            </a:r>
            <a:endParaRPr sz="1400"/>
          </a:p>
          <a:p>
            <a:pPr indent="-317500" lvl="0" marL="457200" rtl="0" algn="l">
              <a:lnSpc>
                <a:spcPct val="115000"/>
              </a:lnSpc>
              <a:spcBef>
                <a:spcPts val="0"/>
              </a:spcBef>
              <a:spcAft>
                <a:spcPts val="0"/>
              </a:spcAft>
              <a:buClr>
                <a:srgbClr val="000000"/>
              </a:buClr>
              <a:buSzPts val="1400"/>
              <a:buChar char="●"/>
            </a:pPr>
            <a:r>
              <a:rPr lang="en" sz="1400"/>
              <a:t>What will happen if you overspend? </a:t>
            </a:r>
            <a:endParaRPr sz="1400"/>
          </a:p>
          <a:p>
            <a:pPr indent="-317500" lvl="1" marL="914400" rtl="0" algn="l">
              <a:lnSpc>
                <a:spcPct val="115000"/>
              </a:lnSpc>
              <a:spcBef>
                <a:spcPts val="0"/>
              </a:spcBef>
              <a:spcAft>
                <a:spcPts val="0"/>
              </a:spcAft>
              <a:buClr>
                <a:srgbClr val="000000"/>
              </a:buClr>
              <a:buSzPts val="1400"/>
              <a:buChar char="○"/>
            </a:pPr>
            <a:r>
              <a:rPr lang="en" sz="1400"/>
              <a:t>Refer to Dean’s Emergency Fund. </a:t>
            </a:r>
            <a:endParaRPr sz="1400"/>
          </a:p>
          <a:p>
            <a:pPr indent="-317500" lvl="1" marL="914400" rtl="0" algn="l">
              <a:lnSpc>
                <a:spcPct val="115000"/>
              </a:lnSpc>
              <a:spcBef>
                <a:spcPts val="0"/>
              </a:spcBef>
              <a:spcAft>
                <a:spcPts val="0"/>
              </a:spcAft>
              <a:buClr>
                <a:srgbClr val="000000"/>
              </a:buClr>
              <a:buSzPts val="1400"/>
              <a:buChar char="○"/>
            </a:pPr>
            <a:r>
              <a:rPr lang="en" sz="1400"/>
              <a:t>Credit card? </a:t>
            </a:r>
            <a:endParaRPr sz="1400"/>
          </a:p>
          <a:p>
            <a:pPr indent="-317500" lvl="1" marL="914400" rtl="0" algn="l">
              <a:lnSpc>
                <a:spcPct val="115000"/>
              </a:lnSpc>
              <a:spcBef>
                <a:spcPts val="0"/>
              </a:spcBef>
              <a:spcAft>
                <a:spcPts val="0"/>
              </a:spcAft>
              <a:buClr>
                <a:srgbClr val="000000"/>
              </a:buClr>
              <a:buSzPts val="1400"/>
              <a:buChar char="○"/>
            </a:pPr>
            <a:r>
              <a:rPr lang="en" sz="1400"/>
              <a:t>Loan? </a:t>
            </a:r>
            <a:endParaRPr sz="1400"/>
          </a:p>
          <a:p>
            <a:pPr indent="-317500" lvl="1" marL="914400" rtl="0" algn="l">
              <a:lnSpc>
                <a:spcPct val="115000"/>
              </a:lnSpc>
              <a:spcBef>
                <a:spcPts val="0"/>
              </a:spcBef>
              <a:spcAft>
                <a:spcPts val="0"/>
              </a:spcAft>
              <a:buClr>
                <a:srgbClr val="000000"/>
              </a:buClr>
              <a:buSzPts val="1400"/>
              <a:buChar char="○"/>
            </a:pPr>
            <a:r>
              <a:rPr lang="en" sz="1400"/>
              <a:t>Friend or family member?</a:t>
            </a:r>
            <a:endParaRPr sz="1400"/>
          </a:p>
          <a:p>
            <a:pPr indent="-317500" lvl="0" marL="457200" rtl="0" algn="l">
              <a:lnSpc>
                <a:spcPct val="115000"/>
              </a:lnSpc>
              <a:spcBef>
                <a:spcPts val="0"/>
              </a:spcBef>
              <a:spcAft>
                <a:spcPts val="0"/>
              </a:spcAft>
              <a:buClr>
                <a:srgbClr val="000000"/>
              </a:buClr>
              <a:buSzPts val="1400"/>
              <a:buChar char="●"/>
            </a:pPr>
            <a:r>
              <a:rPr lang="en" sz="1400"/>
              <a:t>What expenses might you not be thinking about? </a:t>
            </a:r>
            <a:endParaRPr sz="1400"/>
          </a:p>
          <a:p>
            <a:pPr indent="-317500" lvl="1" marL="914400" rtl="0" algn="l">
              <a:lnSpc>
                <a:spcPct val="115000"/>
              </a:lnSpc>
              <a:spcBef>
                <a:spcPts val="0"/>
              </a:spcBef>
              <a:spcAft>
                <a:spcPts val="0"/>
              </a:spcAft>
              <a:buClr>
                <a:srgbClr val="000000"/>
              </a:buClr>
              <a:buSzPts val="1400"/>
              <a:buChar char="○"/>
            </a:pPr>
            <a:r>
              <a:rPr lang="en" sz="1400"/>
              <a:t>Transportation to/from the airport </a:t>
            </a:r>
            <a:endParaRPr sz="1400"/>
          </a:p>
          <a:p>
            <a:pPr indent="-317500" lvl="1" marL="914400" rtl="0" algn="l">
              <a:lnSpc>
                <a:spcPct val="115000"/>
              </a:lnSpc>
              <a:spcBef>
                <a:spcPts val="0"/>
              </a:spcBef>
              <a:spcAft>
                <a:spcPts val="0"/>
              </a:spcAft>
              <a:buClr>
                <a:srgbClr val="000000"/>
              </a:buClr>
              <a:buSzPts val="1400"/>
              <a:buChar char="○"/>
            </a:pPr>
            <a:r>
              <a:rPr lang="en" sz="1400"/>
              <a:t>Health Services </a:t>
            </a:r>
            <a:endParaRPr sz="1400"/>
          </a:p>
          <a:p>
            <a:pPr indent="-317500" lvl="1" marL="914400" rtl="0" algn="l">
              <a:lnSpc>
                <a:spcPct val="115000"/>
              </a:lnSpc>
              <a:spcBef>
                <a:spcPts val="0"/>
              </a:spcBef>
              <a:spcAft>
                <a:spcPts val="0"/>
              </a:spcAft>
              <a:buClr>
                <a:srgbClr val="000000"/>
              </a:buClr>
              <a:buSzPts val="1400"/>
              <a:buChar char="○"/>
            </a:pPr>
            <a:r>
              <a:rPr lang="en" sz="1400"/>
              <a:t>ATM, currency exchange, or other fees. </a:t>
            </a:r>
            <a:endParaRPr sz="1400"/>
          </a:p>
          <a:p>
            <a:pPr indent="-317500" lvl="1" marL="914400" rtl="0" algn="l">
              <a:lnSpc>
                <a:spcPct val="115000"/>
              </a:lnSpc>
              <a:spcBef>
                <a:spcPts val="0"/>
              </a:spcBef>
              <a:spcAft>
                <a:spcPts val="0"/>
              </a:spcAft>
              <a:buClr>
                <a:srgbClr val="000000"/>
              </a:buClr>
              <a:buSzPts val="1400"/>
              <a:buChar char="○"/>
            </a:pPr>
            <a:r>
              <a:rPr lang="en" sz="1400"/>
              <a:t>Entertainment (museum on a weekend, reading material, etc.) </a:t>
            </a:r>
            <a:endParaRPr sz="1400"/>
          </a:p>
          <a:p>
            <a:pPr indent="0" lvl="0" marL="0" rtl="0" algn="l">
              <a:spcBef>
                <a:spcPts val="1600"/>
              </a:spcBef>
              <a:spcAft>
                <a:spcPts val="0"/>
              </a:spcAft>
              <a:buNone/>
            </a:pPr>
            <a:r>
              <a:t/>
            </a:r>
            <a:endParaRPr sz="1400"/>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8" name="Shape 108"/>
        <p:cNvGrpSpPr/>
        <p:nvPr/>
      </p:nvGrpSpPr>
      <p:grpSpPr>
        <a:xfrm>
          <a:off x="0" y="0"/>
          <a:ext cx="0" cy="0"/>
          <a:chOff x="0" y="0"/>
          <a:chExt cx="0" cy="0"/>
        </a:xfrm>
      </p:grpSpPr>
      <p:sp>
        <p:nvSpPr>
          <p:cNvPr id="109" name="Google Shape;109;g38dd8cf602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0" name="Google Shape;110;g38dd8cf602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t>Ashley</a:t>
            </a:r>
            <a:endParaRPr sz="1400"/>
          </a:p>
          <a:p>
            <a:pPr indent="0" lvl="0" marL="0" rtl="0" algn="l">
              <a:spcBef>
                <a:spcPts val="0"/>
              </a:spcBef>
              <a:spcAft>
                <a:spcPts val="0"/>
              </a:spcAft>
              <a:buNone/>
            </a:pPr>
            <a:r>
              <a:t/>
            </a:r>
            <a:endParaRPr sz="1400"/>
          </a:p>
          <a:p>
            <a:pPr indent="-317500" lvl="0" marL="457200" rtl="0" algn="l">
              <a:lnSpc>
                <a:spcPct val="115000"/>
              </a:lnSpc>
              <a:spcBef>
                <a:spcPts val="0"/>
              </a:spcBef>
              <a:spcAft>
                <a:spcPts val="0"/>
              </a:spcAft>
              <a:buClr>
                <a:schemeClr val="dk1"/>
              </a:buClr>
              <a:buSzPts val="1400"/>
              <a:buChar char="●"/>
            </a:pPr>
            <a:r>
              <a:rPr lang="en" sz="1400">
                <a:solidFill>
                  <a:schemeClr val="dk1"/>
                </a:solidFill>
              </a:rPr>
              <a:t>What budget items can be included? </a:t>
            </a:r>
            <a:endParaRPr sz="1400">
              <a:solidFill>
                <a:schemeClr val="dk1"/>
              </a:solidFill>
            </a:endParaRPr>
          </a:p>
          <a:p>
            <a:pPr indent="-317500" lvl="1" marL="914400" rtl="0" algn="l">
              <a:lnSpc>
                <a:spcPct val="115000"/>
              </a:lnSpc>
              <a:spcBef>
                <a:spcPts val="0"/>
              </a:spcBef>
              <a:spcAft>
                <a:spcPts val="0"/>
              </a:spcAft>
              <a:buClr>
                <a:schemeClr val="dk1"/>
              </a:buClr>
              <a:buSzPts val="1400"/>
              <a:buChar char="○"/>
            </a:pPr>
            <a:r>
              <a:rPr lang="en" sz="1400">
                <a:solidFill>
                  <a:schemeClr val="dk1"/>
                </a:solidFill>
              </a:rPr>
              <a:t>Prescription drugs, clothing (e.g. new items necessary for different climate)</a:t>
            </a:r>
            <a:endParaRPr sz="1400">
              <a:solidFill>
                <a:schemeClr val="dk1"/>
              </a:solidFill>
            </a:endParaRPr>
          </a:p>
          <a:p>
            <a:pPr indent="-317500" lvl="1" marL="914400" rtl="0" algn="l">
              <a:lnSpc>
                <a:spcPct val="115000"/>
              </a:lnSpc>
              <a:spcBef>
                <a:spcPts val="0"/>
              </a:spcBef>
              <a:spcAft>
                <a:spcPts val="0"/>
              </a:spcAft>
              <a:buClr>
                <a:schemeClr val="dk1"/>
              </a:buClr>
              <a:buSzPts val="1400"/>
              <a:buChar char="○"/>
            </a:pPr>
            <a:r>
              <a:rPr lang="en" sz="1400">
                <a:solidFill>
                  <a:schemeClr val="dk1"/>
                </a:solidFill>
              </a:rPr>
              <a:t>Summer earnings requirement and/or stipend</a:t>
            </a:r>
            <a:endParaRPr sz="1400">
              <a:solidFill>
                <a:schemeClr val="dk1"/>
              </a:solidFill>
            </a:endParaRPr>
          </a:p>
          <a:p>
            <a:pPr indent="-317500" lvl="0" marL="457200" rtl="0" algn="l">
              <a:lnSpc>
                <a:spcPct val="115000"/>
              </a:lnSpc>
              <a:spcBef>
                <a:spcPts val="0"/>
              </a:spcBef>
              <a:spcAft>
                <a:spcPts val="0"/>
              </a:spcAft>
              <a:buClr>
                <a:srgbClr val="000000"/>
              </a:buClr>
              <a:buSzPts val="1400"/>
              <a:buChar char="●"/>
            </a:pPr>
            <a:r>
              <a:rPr lang="en" sz="1400"/>
              <a:t>What is the typical cost for food where I’m headed this summer? </a:t>
            </a:r>
            <a:endParaRPr sz="1400"/>
          </a:p>
          <a:p>
            <a:pPr indent="-317500" lvl="1" marL="914400" rtl="0" algn="l">
              <a:lnSpc>
                <a:spcPct val="115000"/>
              </a:lnSpc>
              <a:spcBef>
                <a:spcPts val="0"/>
              </a:spcBef>
              <a:spcAft>
                <a:spcPts val="0"/>
              </a:spcAft>
              <a:buClr>
                <a:srgbClr val="000000"/>
              </a:buClr>
              <a:buSzPts val="1400"/>
              <a:buChar char="○"/>
            </a:pPr>
            <a:r>
              <a:rPr lang="en" sz="1400"/>
              <a:t>According to the USDA, an adult male will spend $43-$70/weekly and an adult female will spend $38-$57/weekly on food.*</a:t>
            </a:r>
            <a:endParaRPr sz="1400"/>
          </a:p>
          <a:p>
            <a:pPr indent="-317500" lvl="0" marL="457200" rtl="0" algn="l">
              <a:lnSpc>
                <a:spcPct val="115000"/>
              </a:lnSpc>
              <a:spcBef>
                <a:spcPts val="0"/>
              </a:spcBef>
              <a:spcAft>
                <a:spcPts val="0"/>
              </a:spcAft>
              <a:buClr>
                <a:srgbClr val="000000"/>
              </a:buClr>
              <a:buSzPts val="1400"/>
              <a:buChar char="●"/>
            </a:pPr>
            <a:r>
              <a:rPr lang="en" sz="1400"/>
              <a:t>What does transportation cost? </a:t>
            </a:r>
            <a:endParaRPr sz="1400"/>
          </a:p>
          <a:p>
            <a:pPr indent="-317500" lvl="1" marL="914400" rtl="0" algn="l">
              <a:lnSpc>
                <a:spcPct val="115000"/>
              </a:lnSpc>
              <a:spcBef>
                <a:spcPts val="0"/>
              </a:spcBef>
              <a:spcAft>
                <a:spcPts val="0"/>
              </a:spcAft>
              <a:buClr>
                <a:srgbClr val="000000"/>
              </a:buClr>
              <a:buSzPts val="1400"/>
              <a:buChar char="○"/>
            </a:pPr>
            <a:r>
              <a:rPr lang="en" sz="1400"/>
              <a:t>Paying for weekly and/or monthly passes is often the most cost effective way to pay for public transportation. Single tickets/passes, and Uber/Lyft are typically the most expensive. </a:t>
            </a:r>
            <a:endParaRPr sz="1400"/>
          </a:p>
          <a:p>
            <a:pPr indent="-317500" lvl="0" marL="457200" rtl="0" algn="l">
              <a:lnSpc>
                <a:spcPct val="115000"/>
              </a:lnSpc>
              <a:spcBef>
                <a:spcPts val="0"/>
              </a:spcBef>
              <a:spcAft>
                <a:spcPts val="0"/>
              </a:spcAft>
              <a:buClr>
                <a:srgbClr val="000000"/>
              </a:buClr>
              <a:buSzPts val="1400"/>
              <a:buChar char="●"/>
            </a:pPr>
            <a:r>
              <a:rPr lang="en" sz="1400"/>
              <a:t>What items </a:t>
            </a:r>
            <a:r>
              <a:rPr i="1" lang="en" sz="1400"/>
              <a:t>cannot </a:t>
            </a:r>
            <a:r>
              <a:rPr lang="en" sz="1400"/>
              <a:t>be paid for through a Lang Center grant?</a:t>
            </a:r>
            <a:endParaRPr sz="1400"/>
          </a:p>
          <a:p>
            <a:pPr indent="-317500" lvl="1" marL="914400" rtl="0" algn="l">
              <a:lnSpc>
                <a:spcPct val="115000"/>
              </a:lnSpc>
              <a:spcBef>
                <a:spcPts val="0"/>
              </a:spcBef>
              <a:spcAft>
                <a:spcPts val="0"/>
              </a:spcAft>
              <a:buClr>
                <a:srgbClr val="000000"/>
              </a:buClr>
              <a:buSzPts val="1400"/>
              <a:buChar char="○"/>
            </a:pPr>
            <a:r>
              <a:rPr lang="en" sz="1400"/>
              <a:t>Fees to organizations </a:t>
            </a:r>
            <a:endParaRPr sz="1400"/>
          </a:p>
          <a:p>
            <a:pPr indent="0" lvl="0" marL="0" rtl="0" algn="l">
              <a:lnSpc>
                <a:spcPct val="115000"/>
              </a:lnSpc>
              <a:spcBef>
                <a:spcPts val="1600"/>
              </a:spcBef>
              <a:spcAft>
                <a:spcPts val="0"/>
              </a:spcAft>
              <a:buClr>
                <a:schemeClr val="dk1"/>
              </a:buClr>
              <a:buSzPts val="1100"/>
              <a:buFont typeface="Arial"/>
              <a:buNone/>
            </a:pPr>
            <a:r>
              <a:rPr lang="en" sz="1400"/>
              <a:t>*Information accessed via </a:t>
            </a:r>
            <a:r>
              <a:rPr lang="en" sz="1400" u="sng">
                <a:hlinkClick r:id="rId2"/>
              </a:rPr>
              <a:t>http://www.cnpp.usda.gov</a:t>
            </a:r>
            <a:r>
              <a:rPr lang="en" sz="1400"/>
              <a:t> in November 2017. </a:t>
            </a:r>
            <a:endParaRPr sz="1400"/>
          </a:p>
          <a:p>
            <a:pPr indent="0" lvl="0" marL="0" rtl="0" algn="l">
              <a:spcBef>
                <a:spcPts val="1600"/>
              </a:spcBef>
              <a:spcAft>
                <a:spcPts val="0"/>
              </a:spcAft>
              <a:buNone/>
            </a:pPr>
            <a:r>
              <a:t/>
            </a:r>
            <a:endParaRPr sz="1400"/>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4" name="Shape 114"/>
        <p:cNvGrpSpPr/>
        <p:nvPr/>
      </p:nvGrpSpPr>
      <p:grpSpPr>
        <a:xfrm>
          <a:off x="0" y="0"/>
          <a:ext cx="0" cy="0"/>
          <a:chOff x="0" y="0"/>
          <a:chExt cx="0" cy="0"/>
        </a:xfrm>
      </p:grpSpPr>
      <p:sp>
        <p:nvSpPr>
          <p:cNvPr id="115" name="Google Shape;115;g560b07b23c_1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 name="Google Shape;116;g560b07b23c_1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t>Ashley</a:t>
            </a:r>
            <a:endParaRPr sz="1400"/>
          </a:p>
          <a:p>
            <a:pPr indent="0" lvl="0" marL="0" rtl="0" algn="l">
              <a:spcBef>
                <a:spcPts val="0"/>
              </a:spcBef>
              <a:spcAft>
                <a:spcPts val="0"/>
              </a:spcAft>
              <a:buNone/>
            </a:pPr>
            <a:r>
              <a:t/>
            </a:r>
            <a:endParaRPr sz="1400"/>
          </a:p>
          <a:p>
            <a:pPr indent="-317500" lvl="0" marL="457200" rtl="0" algn="l">
              <a:lnSpc>
                <a:spcPct val="115000"/>
              </a:lnSpc>
              <a:spcBef>
                <a:spcPts val="0"/>
              </a:spcBef>
              <a:spcAft>
                <a:spcPts val="0"/>
              </a:spcAft>
              <a:buClr>
                <a:srgbClr val="000000"/>
              </a:buClr>
              <a:buSzPts val="1400"/>
              <a:buChar char="●"/>
            </a:pPr>
            <a:r>
              <a:rPr lang="en" sz="1400"/>
              <a:t>Lang Center grantees are paid $4500 at the beginning of the summer and $300 after final reporting requirements have been met. </a:t>
            </a:r>
            <a:endParaRPr sz="1400"/>
          </a:p>
          <a:p>
            <a:pPr indent="-317500" lvl="0" marL="457200" rtl="0" algn="l">
              <a:lnSpc>
                <a:spcPct val="115000"/>
              </a:lnSpc>
              <a:spcBef>
                <a:spcPts val="0"/>
              </a:spcBef>
              <a:spcAft>
                <a:spcPts val="0"/>
              </a:spcAft>
              <a:buClr>
                <a:srgbClr val="000000"/>
              </a:buClr>
              <a:buSzPts val="1400"/>
              <a:buChar char="●"/>
            </a:pPr>
            <a:r>
              <a:rPr lang="en" sz="1400"/>
              <a:t>We highly suggest you have all requirements completed </a:t>
            </a:r>
            <a:r>
              <a:rPr i="1" lang="en" sz="1400"/>
              <a:t>four weeks </a:t>
            </a:r>
            <a:r>
              <a:rPr lang="en" sz="1400"/>
              <a:t>before you need to access your funds. Aim for May 10 if you can.</a:t>
            </a:r>
            <a:r>
              <a:rPr lang="en" sz="1400">
                <a:solidFill>
                  <a:schemeClr val="dk1"/>
                </a:solidFill>
              </a:rPr>
              <a:t>No funds will be released until </a:t>
            </a:r>
            <a:r>
              <a:rPr i="1" lang="en" sz="1400">
                <a:solidFill>
                  <a:schemeClr val="dk1"/>
                </a:solidFill>
              </a:rPr>
              <a:t>all necessary paperwork </a:t>
            </a:r>
            <a:r>
              <a:rPr lang="en" sz="1400">
                <a:solidFill>
                  <a:schemeClr val="dk1"/>
                </a:solidFill>
              </a:rPr>
              <a:t>has been completed. Refer to summer grantee checklist for items that you need to complete.</a:t>
            </a:r>
            <a:endParaRPr sz="1400"/>
          </a:p>
          <a:p>
            <a:pPr indent="-317500" lvl="0" marL="457200" rtl="0" algn="l">
              <a:lnSpc>
                <a:spcPct val="115000"/>
              </a:lnSpc>
              <a:spcBef>
                <a:spcPts val="0"/>
              </a:spcBef>
              <a:spcAft>
                <a:spcPts val="0"/>
              </a:spcAft>
              <a:buClr>
                <a:srgbClr val="000000"/>
              </a:buClr>
              <a:buSzPts val="1400"/>
              <a:buChar char="●"/>
            </a:pPr>
            <a:r>
              <a:rPr lang="en" sz="1400"/>
              <a:t>Make sure you are authorized for Direct Deposit. Go to “mySwarthmore” “Student Info” “Direct Deposit Authorization Form” </a:t>
            </a:r>
            <a:endParaRPr sz="1400"/>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0" name="Shape 120"/>
        <p:cNvGrpSpPr/>
        <p:nvPr/>
      </p:nvGrpSpPr>
      <p:grpSpPr>
        <a:xfrm>
          <a:off x="0" y="0"/>
          <a:ext cx="0" cy="0"/>
          <a:chOff x="0" y="0"/>
          <a:chExt cx="0" cy="0"/>
        </a:xfrm>
      </p:grpSpPr>
      <p:sp>
        <p:nvSpPr>
          <p:cNvPr id="121" name="Google Shape;121;g560b07b23c_1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2" name="Google Shape;122;g560b07b23c_1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5" name="Shape 125"/>
        <p:cNvGrpSpPr/>
        <p:nvPr/>
      </p:nvGrpSpPr>
      <p:grpSpPr>
        <a:xfrm>
          <a:off x="0" y="0"/>
          <a:ext cx="0" cy="0"/>
          <a:chOff x="0" y="0"/>
          <a:chExt cx="0" cy="0"/>
        </a:xfrm>
      </p:grpSpPr>
      <p:sp>
        <p:nvSpPr>
          <p:cNvPr id="126" name="Google Shape;126;g38f68316c4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7" name="Google Shape;127;g38f68316c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Jen</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1" name="Shape 131"/>
        <p:cNvGrpSpPr/>
        <p:nvPr/>
      </p:nvGrpSpPr>
      <p:grpSpPr>
        <a:xfrm>
          <a:off x="0" y="0"/>
          <a:ext cx="0" cy="0"/>
          <a:chOff x="0" y="0"/>
          <a:chExt cx="0" cy="0"/>
        </a:xfrm>
      </p:grpSpPr>
      <p:sp>
        <p:nvSpPr>
          <p:cNvPr id="132" name="Google Shape;132;g55f15c8feb_1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3" name="Google Shape;133;g55f15c8feb_1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200"/>
              <a:t>Ashley</a:t>
            </a:r>
            <a:endParaRPr sz="1200"/>
          </a:p>
          <a:p>
            <a:pPr indent="0" lvl="0" marL="0" rtl="0" algn="l">
              <a:spcBef>
                <a:spcPts val="0"/>
              </a:spcBef>
              <a:spcAft>
                <a:spcPts val="0"/>
              </a:spcAft>
              <a:buNone/>
            </a:pPr>
            <a:r>
              <a:t/>
            </a:r>
            <a:endParaRPr sz="1200"/>
          </a:p>
          <a:p>
            <a:pPr indent="0" lvl="0" marL="0" rtl="0" algn="l">
              <a:spcBef>
                <a:spcPts val="0"/>
              </a:spcBef>
              <a:spcAft>
                <a:spcPts val="0"/>
              </a:spcAft>
              <a:buNone/>
            </a:pPr>
            <a:r>
              <a:rPr lang="en" sz="1200"/>
              <a:t>Lang Center Budget Template: PLEASE </a:t>
            </a:r>
            <a:r>
              <a:rPr lang="en" sz="1200"/>
              <a:t>Make a copy first before completing. Do not fill in your personal financial information on this Google spreadsheet.</a:t>
            </a:r>
            <a:endParaRPr sz="1200"/>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7" name="Shape 137"/>
        <p:cNvGrpSpPr/>
        <p:nvPr/>
      </p:nvGrpSpPr>
      <p:grpSpPr>
        <a:xfrm>
          <a:off x="0" y="0"/>
          <a:ext cx="0" cy="0"/>
          <a:chOff x="0" y="0"/>
          <a:chExt cx="0" cy="0"/>
        </a:xfrm>
      </p:grpSpPr>
      <p:sp>
        <p:nvSpPr>
          <p:cNvPr id="138" name="Google Shape;138;g38f6edb041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9" name="Google Shape;139;g38f6edb041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t>Jen</a:t>
            </a:r>
            <a:endParaRPr sz="1400"/>
          </a:p>
          <a:p>
            <a:pPr indent="0" lvl="0" marL="0" rtl="0" algn="l">
              <a:spcBef>
                <a:spcPts val="0"/>
              </a:spcBef>
              <a:spcAft>
                <a:spcPts val="0"/>
              </a:spcAft>
              <a:buNone/>
            </a:pPr>
            <a:r>
              <a:t/>
            </a:r>
            <a:endParaRPr sz="1400"/>
          </a:p>
          <a:p>
            <a:pPr indent="-317500" lvl="0" marL="457200" rtl="0" algn="l">
              <a:lnSpc>
                <a:spcPct val="115000"/>
              </a:lnSpc>
              <a:spcBef>
                <a:spcPts val="0"/>
              </a:spcBef>
              <a:spcAft>
                <a:spcPts val="0"/>
              </a:spcAft>
              <a:buClr>
                <a:srgbClr val="000000"/>
              </a:buClr>
              <a:buSzPts val="1400"/>
              <a:buAutoNum type="arabicParenR"/>
            </a:pPr>
            <a:r>
              <a:rPr lang="en" sz="1400"/>
              <a:t>Use our Moodle classroom! </a:t>
            </a:r>
            <a:endParaRPr sz="1400"/>
          </a:p>
          <a:p>
            <a:pPr indent="-317500" lvl="1" marL="914400" rtl="0" algn="l">
              <a:lnSpc>
                <a:spcPct val="115000"/>
              </a:lnSpc>
              <a:spcBef>
                <a:spcPts val="0"/>
              </a:spcBef>
              <a:spcAft>
                <a:spcPts val="0"/>
              </a:spcAft>
              <a:buClr>
                <a:srgbClr val="000000"/>
              </a:buClr>
              <a:buSzPts val="1400"/>
              <a:buAutoNum type="alphaLcParenR"/>
            </a:pPr>
            <a:r>
              <a:rPr lang="en" sz="1400"/>
              <a:t>Resources</a:t>
            </a:r>
            <a:endParaRPr sz="1400"/>
          </a:p>
          <a:p>
            <a:pPr indent="-317500" lvl="1" marL="914400" rtl="0" algn="l">
              <a:lnSpc>
                <a:spcPct val="115000"/>
              </a:lnSpc>
              <a:spcBef>
                <a:spcPts val="0"/>
              </a:spcBef>
              <a:spcAft>
                <a:spcPts val="0"/>
              </a:spcAft>
              <a:buClr>
                <a:srgbClr val="000000"/>
              </a:buClr>
              <a:buSzPts val="1400"/>
              <a:buAutoNum type="alphaLcParenR"/>
            </a:pPr>
            <a:r>
              <a:rPr lang="en" sz="1400"/>
              <a:t>Way to connect with peers </a:t>
            </a:r>
            <a:endParaRPr sz="1400"/>
          </a:p>
          <a:p>
            <a:pPr indent="-317500" lvl="0" marL="457200" rtl="0" algn="l">
              <a:lnSpc>
                <a:spcPct val="115000"/>
              </a:lnSpc>
              <a:spcBef>
                <a:spcPts val="0"/>
              </a:spcBef>
              <a:spcAft>
                <a:spcPts val="0"/>
              </a:spcAft>
              <a:buClr>
                <a:srgbClr val="000000"/>
              </a:buClr>
              <a:buSzPts val="1400"/>
              <a:buAutoNum type="arabicParenR"/>
            </a:pPr>
            <a:r>
              <a:rPr lang="en" sz="1400"/>
              <a:t>Summer Grantee Checklist </a:t>
            </a:r>
            <a:endParaRPr sz="1400"/>
          </a:p>
          <a:p>
            <a:pPr indent="-317500" lvl="1" marL="914400" rtl="0" algn="l">
              <a:lnSpc>
                <a:spcPct val="115000"/>
              </a:lnSpc>
              <a:spcBef>
                <a:spcPts val="0"/>
              </a:spcBef>
              <a:spcAft>
                <a:spcPts val="0"/>
              </a:spcAft>
              <a:buClr>
                <a:srgbClr val="000000"/>
              </a:buClr>
              <a:buSzPts val="1400"/>
              <a:buAutoNum type="alphaLcParenR"/>
            </a:pPr>
            <a:r>
              <a:rPr lang="en" sz="1400"/>
              <a:t>Release of Liability </a:t>
            </a:r>
            <a:endParaRPr sz="1400"/>
          </a:p>
          <a:p>
            <a:pPr indent="-317500" lvl="1" marL="914400" rtl="0" algn="l">
              <a:lnSpc>
                <a:spcPct val="115000"/>
              </a:lnSpc>
              <a:spcBef>
                <a:spcPts val="0"/>
              </a:spcBef>
              <a:spcAft>
                <a:spcPts val="0"/>
              </a:spcAft>
              <a:buClr>
                <a:srgbClr val="000000"/>
              </a:buClr>
              <a:buSzPts val="1400"/>
              <a:buAutoNum type="alphaLcParenR"/>
            </a:pPr>
            <a:r>
              <a:rPr lang="en" sz="1400"/>
              <a:t>Code of Ethics</a:t>
            </a:r>
            <a:endParaRPr sz="1400"/>
          </a:p>
          <a:p>
            <a:pPr indent="-317500" lvl="1" marL="914400" rtl="0" algn="l">
              <a:lnSpc>
                <a:spcPct val="115000"/>
              </a:lnSpc>
              <a:spcBef>
                <a:spcPts val="0"/>
              </a:spcBef>
              <a:spcAft>
                <a:spcPts val="0"/>
              </a:spcAft>
              <a:buClr>
                <a:srgbClr val="000000"/>
              </a:buClr>
              <a:buSzPts val="1400"/>
              <a:buAutoNum type="alphaLcParenR"/>
            </a:pPr>
            <a:r>
              <a:rPr lang="en" sz="1400"/>
              <a:t>Lang Center Grant Agreement </a:t>
            </a:r>
            <a:endParaRPr sz="1400"/>
          </a:p>
          <a:p>
            <a:pPr indent="-317500" lvl="1" marL="914400" rtl="0" algn="l">
              <a:lnSpc>
                <a:spcPct val="115000"/>
              </a:lnSpc>
              <a:spcBef>
                <a:spcPts val="0"/>
              </a:spcBef>
              <a:spcAft>
                <a:spcPts val="0"/>
              </a:spcAft>
              <a:buClr>
                <a:srgbClr val="000000"/>
              </a:buClr>
              <a:buSzPts val="1400"/>
              <a:buAutoNum type="alphaLcParenR"/>
            </a:pPr>
            <a:r>
              <a:rPr lang="en" sz="1400"/>
              <a:t>Additional requirements as necessary </a:t>
            </a:r>
            <a:endParaRPr sz="1400"/>
          </a:p>
          <a:p>
            <a:pPr indent="-317500" lvl="0" marL="457200" rtl="0" algn="l">
              <a:lnSpc>
                <a:spcPct val="115000"/>
              </a:lnSpc>
              <a:spcBef>
                <a:spcPts val="0"/>
              </a:spcBef>
              <a:spcAft>
                <a:spcPts val="0"/>
              </a:spcAft>
              <a:buClr>
                <a:srgbClr val="000000"/>
              </a:buClr>
              <a:buSzPts val="1400"/>
              <a:buAutoNum type="arabicParenR"/>
            </a:pPr>
            <a:r>
              <a:rPr lang="en" sz="1400"/>
              <a:t>Summer Experience Timeline (link to document)</a:t>
            </a:r>
            <a:endParaRPr sz="1400"/>
          </a:p>
          <a:p>
            <a:pPr indent="-317500" lvl="1" marL="914400" rtl="0" algn="l">
              <a:lnSpc>
                <a:spcPct val="115000"/>
              </a:lnSpc>
              <a:spcBef>
                <a:spcPts val="0"/>
              </a:spcBef>
              <a:spcAft>
                <a:spcPts val="0"/>
              </a:spcAft>
              <a:buClr>
                <a:srgbClr val="000000"/>
              </a:buClr>
              <a:buSzPts val="1400"/>
              <a:buAutoNum type="alphaLcParenR"/>
            </a:pPr>
            <a:r>
              <a:rPr lang="en" sz="1400"/>
              <a:t>Print this and hang it somewhere where you see it everyday! </a:t>
            </a:r>
            <a:endParaRPr sz="1400"/>
          </a:p>
          <a:p>
            <a:pPr indent="-317500" lvl="0" marL="457200" rtl="0" algn="l">
              <a:lnSpc>
                <a:spcPct val="115000"/>
              </a:lnSpc>
              <a:spcBef>
                <a:spcPts val="0"/>
              </a:spcBef>
              <a:spcAft>
                <a:spcPts val="0"/>
              </a:spcAft>
              <a:buClr>
                <a:srgbClr val="000000"/>
              </a:buClr>
              <a:buSzPts val="1400"/>
              <a:buAutoNum type="arabicParenR"/>
            </a:pPr>
            <a:r>
              <a:rPr lang="en" sz="1400"/>
              <a:t>Lang Center staff is available throughout the summer!</a:t>
            </a:r>
            <a:endParaRPr sz="1400"/>
          </a:p>
          <a:p>
            <a:pPr indent="-317500" lvl="1" marL="914400" rtl="0" algn="l">
              <a:lnSpc>
                <a:spcPct val="115000"/>
              </a:lnSpc>
              <a:spcBef>
                <a:spcPts val="0"/>
              </a:spcBef>
              <a:spcAft>
                <a:spcPts val="0"/>
              </a:spcAft>
              <a:buClr>
                <a:srgbClr val="000000"/>
              </a:buClr>
              <a:buSzPts val="1400"/>
              <a:buAutoNum type="alphaLcParenR"/>
            </a:pPr>
            <a:r>
              <a:rPr lang="en" sz="1400"/>
              <a:t>Email Delores Robinson to schedule an appointment any time. </a:t>
            </a:r>
            <a:endParaRPr sz="1400"/>
          </a:p>
          <a:p>
            <a:pPr indent="-317500" lvl="0" marL="457200" rtl="0" algn="l">
              <a:lnSpc>
                <a:spcPct val="115000"/>
              </a:lnSpc>
              <a:spcBef>
                <a:spcPts val="0"/>
              </a:spcBef>
              <a:spcAft>
                <a:spcPts val="0"/>
              </a:spcAft>
              <a:buClr>
                <a:srgbClr val="000000"/>
              </a:buClr>
              <a:buSzPts val="1400"/>
              <a:buAutoNum type="arabicParenR"/>
            </a:pPr>
            <a:r>
              <a:rPr lang="en" sz="1400"/>
              <a:t>A true emergency?</a:t>
            </a:r>
            <a:endParaRPr sz="1400"/>
          </a:p>
          <a:p>
            <a:pPr indent="-317500" lvl="1" marL="914400" rtl="0" algn="l">
              <a:lnSpc>
                <a:spcPct val="115000"/>
              </a:lnSpc>
              <a:spcBef>
                <a:spcPts val="0"/>
              </a:spcBef>
              <a:spcAft>
                <a:spcPts val="0"/>
              </a:spcAft>
              <a:buClr>
                <a:srgbClr val="000000"/>
              </a:buClr>
              <a:buSzPts val="1400"/>
              <a:buAutoNum type="alphaLcParenR"/>
            </a:pPr>
            <a:r>
              <a:rPr lang="en" sz="1400"/>
              <a:t>Contact Public Safety at </a:t>
            </a:r>
            <a:r>
              <a:rPr b="1" lang="en" sz="1400"/>
              <a:t>610-328-8333</a:t>
            </a:r>
            <a:endParaRPr sz="1400"/>
          </a:p>
          <a:p>
            <a:pPr indent="0" lvl="0" marL="0" rtl="0" algn="l">
              <a:spcBef>
                <a:spcPts val="1600"/>
              </a:spcBef>
              <a:spcAft>
                <a:spcPts val="0"/>
              </a:spcAft>
              <a:buNone/>
            </a:pPr>
            <a:r>
              <a:t/>
            </a:r>
            <a:endParaRPr sz="1400"/>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7" name="Shape 57"/>
        <p:cNvGrpSpPr/>
        <p:nvPr/>
      </p:nvGrpSpPr>
      <p:grpSpPr>
        <a:xfrm>
          <a:off x="0" y="0"/>
          <a:ext cx="0" cy="0"/>
          <a:chOff x="0" y="0"/>
          <a:chExt cx="0" cy="0"/>
        </a:xfrm>
      </p:grpSpPr>
      <p:sp>
        <p:nvSpPr>
          <p:cNvPr id="58" name="Google Shape;58;g560b07b23c_1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 name="Google Shape;59;g560b07b23c_1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Jen</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2" name="Shape 62"/>
        <p:cNvGrpSpPr/>
        <p:nvPr/>
      </p:nvGrpSpPr>
      <p:grpSpPr>
        <a:xfrm>
          <a:off x="0" y="0"/>
          <a:ext cx="0" cy="0"/>
          <a:chOff x="0" y="0"/>
          <a:chExt cx="0" cy="0"/>
        </a:xfrm>
      </p:grpSpPr>
      <p:sp>
        <p:nvSpPr>
          <p:cNvPr id="63" name="Google Shape;63;g38dd8cf602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 name="Google Shape;64;g38dd8cf602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400"/>
              <a:t>Jen (personal responsibility and social responsibility)</a:t>
            </a:r>
            <a:endParaRPr sz="1400"/>
          </a:p>
          <a:p>
            <a:pPr indent="-317500" lvl="0" marL="457200" rtl="0" algn="l">
              <a:lnSpc>
                <a:spcPct val="115000"/>
              </a:lnSpc>
              <a:spcBef>
                <a:spcPts val="1600"/>
              </a:spcBef>
              <a:spcAft>
                <a:spcPts val="0"/>
              </a:spcAft>
              <a:buClr>
                <a:schemeClr val="dk1"/>
              </a:buClr>
              <a:buSzPts val="1400"/>
              <a:buAutoNum type="arabicPeriod"/>
            </a:pPr>
            <a:r>
              <a:rPr lang="en" sz="1400">
                <a:solidFill>
                  <a:schemeClr val="dk1"/>
                </a:solidFill>
              </a:rPr>
              <a:t>Live within your means. How much do I need? How much do I have?</a:t>
            </a:r>
            <a:endParaRPr sz="1400">
              <a:solidFill>
                <a:schemeClr val="dk1"/>
              </a:solidFill>
            </a:endParaRPr>
          </a:p>
          <a:p>
            <a:pPr indent="-317500" lvl="0" marL="457200" rtl="0" algn="l">
              <a:lnSpc>
                <a:spcPct val="115000"/>
              </a:lnSpc>
              <a:spcBef>
                <a:spcPts val="0"/>
              </a:spcBef>
              <a:spcAft>
                <a:spcPts val="0"/>
              </a:spcAft>
              <a:buClr>
                <a:schemeClr val="dk1"/>
              </a:buClr>
              <a:buSzPts val="1400"/>
              <a:buAutoNum type="arabicPeriod"/>
            </a:pPr>
            <a:r>
              <a:rPr lang="en" sz="1400">
                <a:solidFill>
                  <a:schemeClr val="dk1"/>
                </a:solidFill>
              </a:rPr>
              <a:t>Identify potential hidden costs. Did I encounter anything I didn’t see coming? </a:t>
            </a:r>
            <a:r>
              <a:rPr lang="en" sz="1400"/>
              <a:t>Folks tend to underestimate variable expenses, or may be surprised by unexpected items like doctor’s visits, emergency travel, etc. We want to make sure that you have money to stay safe, healthy, and debt-free, if possible.</a:t>
            </a:r>
            <a:endParaRPr sz="1400"/>
          </a:p>
          <a:p>
            <a:pPr indent="-317500" lvl="0" marL="457200" rtl="0" algn="l">
              <a:lnSpc>
                <a:spcPct val="115000"/>
              </a:lnSpc>
              <a:spcBef>
                <a:spcPts val="0"/>
              </a:spcBef>
              <a:spcAft>
                <a:spcPts val="0"/>
              </a:spcAft>
              <a:buClr>
                <a:schemeClr val="dk1"/>
              </a:buClr>
              <a:buSzPts val="1400"/>
              <a:buAutoNum type="arabicPeriod"/>
            </a:pPr>
            <a:r>
              <a:rPr lang="en" sz="1400"/>
              <a:t>Equity: Take all that you need, but only what you need. All Lang Center grants are provided through the generosity of donors. Any funds you do not use will go directly to benefit another student’s summer experience -- this year or next. </a:t>
            </a:r>
            <a:endParaRPr sz="1400"/>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8" name="Shape 68"/>
        <p:cNvGrpSpPr/>
        <p:nvPr/>
      </p:nvGrpSpPr>
      <p:grpSpPr>
        <a:xfrm>
          <a:off x="0" y="0"/>
          <a:ext cx="0" cy="0"/>
          <a:chOff x="0" y="0"/>
          <a:chExt cx="0" cy="0"/>
        </a:xfrm>
      </p:grpSpPr>
      <p:sp>
        <p:nvSpPr>
          <p:cNvPr id="69" name="Google Shape;69;g560b07b23c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g560b07b23c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Ashley</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3" name="Shape 73"/>
        <p:cNvGrpSpPr/>
        <p:nvPr/>
      </p:nvGrpSpPr>
      <p:grpSpPr>
        <a:xfrm>
          <a:off x="0" y="0"/>
          <a:ext cx="0" cy="0"/>
          <a:chOff x="0" y="0"/>
          <a:chExt cx="0" cy="0"/>
        </a:xfrm>
      </p:grpSpPr>
      <p:sp>
        <p:nvSpPr>
          <p:cNvPr id="74" name="Google Shape;74;g38dd8cf602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 name="Google Shape;75;g38dd8cf602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t>Ashley</a:t>
            </a:r>
            <a:endParaRPr sz="1400"/>
          </a:p>
          <a:p>
            <a:pPr indent="0" lvl="0" marL="0" rtl="0" algn="l">
              <a:spcBef>
                <a:spcPts val="0"/>
              </a:spcBef>
              <a:spcAft>
                <a:spcPts val="0"/>
              </a:spcAft>
              <a:buNone/>
            </a:pPr>
            <a:r>
              <a:t/>
            </a:r>
            <a:endParaRPr sz="1400"/>
          </a:p>
          <a:p>
            <a:pPr indent="-317500" lvl="0" marL="457200" rtl="0" algn="l">
              <a:lnSpc>
                <a:spcPct val="115000"/>
              </a:lnSpc>
              <a:spcBef>
                <a:spcPts val="0"/>
              </a:spcBef>
              <a:spcAft>
                <a:spcPts val="0"/>
              </a:spcAft>
              <a:buClr>
                <a:srgbClr val="000000"/>
              </a:buClr>
              <a:buSzPts val="1400"/>
              <a:buChar char="●"/>
            </a:pPr>
            <a:r>
              <a:rPr lang="en" sz="1400"/>
              <a:t>Gather information </a:t>
            </a:r>
            <a:r>
              <a:rPr i="1" lang="en" sz="1400"/>
              <a:t>(don’t guess!) </a:t>
            </a:r>
            <a:r>
              <a:rPr lang="en" sz="1400"/>
              <a:t>about bills and living expenses.</a:t>
            </a:r>
            <a:endParaRPr sz="1400"/>
          </a:p>
          <a:p>
            <a:pPr indent="-317500" lvl="1" marL="914400" rtl="0" algn="l">
              <a:lnSpc>
                <a:spcPct val="115000"/>
              </a:lnSpc>
              <a:spcBef>
                <a:spcPts val="0"/>
              </a:spcBef>
              <a:spcAft>
                <a:spcPts val="0"/>
              </a:spcAft>
              <a:buClr>
                <a:srgbClr val="000000"/>
              </a:buClr>
              <a:buSzPts val="1400"/>
              <a:buChar char="○"/>
            </a:pPr>
            <a:r>
              <a:rPr lang="en" sz="1400"/>
              <a:t>Going to be in a new city? Ask someone who has spent the summer there what their bills were. </a:t>
            </a:r>
            <a:endParaRPr sz="1400"/>
          </a:p>
          <a:p>
            <a:pPr indent="-317500" lvl="1" marL="914400" rtl="0" algn="l">
              <a:lnSpc>
                <a:spcPct val="115000"/>
              </a:lnSpc>
              <a:spcBef>
                <a:spcPts val="0"/>
              </a:spcBef>
              <a:spcAft>
                <a:spcPts val="0"/>
              </a:spcAft>
              <a:buClr>
                <a:srgbClr val="000000"/>
              </a:buClr>
              <a:buSzPts val="1400"/>
              <a:buChar char="○"/>
            </a:pPr>
            <a:r>
              <a:rPr lang="en" sz="1400" u="sng">
                <a:highlight>
                  <a:schemeClr val="lt1"/>
                </a:highlight>
                <a:hlinkClick r:id="rId2"/>
              </a:rPr>
              <a:t>https://www.nerdwallet.com/cost-of-living-calculator</a:t>
            </a:r>
            <a:endParaRPr sz="1400"/>
          </a:p>
          <a:p>
            <a:pPr indent="-317500" lvl="1" marL="914400" rtl="0" algn="l">
              <a:lnSpc>
                <a:spcPct val="115000"/>
              </a:lnSpc>
              <a:spcBef>
                <a:spcPts val="0"/>
              </a:spcBef>
              <a:spcAft>
                <a:spcPts val="0"/>
              </a:spcAft>
              <a:buClr>
                <a:srgbClr val="000000"/>
              </a:buClr>
              <a:buSzPts val="1400"/>
              <a:buChar char="○"/>
            </a:pPr>
            <a:r>
              <a:rPr lang="en" sz="1400" u="sng">
                <a:highlight>
                  <a:schemeClr val="lt1"/>
                </a:highlight>
                <a:hlinkClick r:id="rId3"/>
              </a:rPr>
              <a:t>https://www.expatistan.com/cost-of-living</a:t>
            </a:r>
            <a:endParaRPr b="1" sz="1400"/>
          </a:p>
          <a:p>
            <a:pPr indent="-317500" lvl="0" marL="457200" rtl="0" algn="l">
              <a:lnSpc>
                <a:spcPct val="115000"/>
              </a:lnSpc>
              <a:spcBef>
                <a:spcPts val="0"/>
              </a:spcBef>
              <a:spcAft>
                <a:spcPts val="0"/>
              </a:spcAft>
              <a:buClr>
                <a:srgbClr val="000000"/>
              </a:buClr>
              <a:buSzPts val="1400"/>
              <a:buChar char="●"/>
            </a:pPr>
            <a:r>
              <a:rPr lang="en" sz="1400"/>
              <a:t>Record all of your sources of income. </a:t>
            </a:r>
            <a:endParaRPr sz="1400"/>
          </a:p>
          <a:p>
            <a:pPr indent="-317500" lvl="1" marL="914400" rtl="0" algn="l">
              <a:lnSpc>
                <a:spcPct val="115000"/>
              </a:lnSpc>
              <a:spcBef>
                <a:spcPts val="0"/>
              </a:spcBef>
              <a:spcAft>
                <a:spcPts val="0"/>
              </a:spcAft>
              <a:buClr>
                <a:srgbClr val="000000"/>
              </a:buClr>
              <a:buSzPts val="1400"/>
              <a:buChar char="○"/>
            </a:pPr>
            <a:r>
              <a:rPr lang="en" sz="1400"/>
              <a:t>Are you receiving funds from any other source than your Lang Center grant? </a:t>
            </a:r>
            <a:endParaRPr sz="1400"/>
          </a:p>
          <a:p>
            <a:pPr indent="-317500" lvl="0" marL="457200" rtl="0" algn="l">
              <a:lnSpc>
                <a:spcPct val="115000"/>
              </a:lnSpc>
              <a:spcBef>
                <a:spcPts val="0"/>
              </a:spcBef>
              <a:spcAft>
                <a:spcPts val="0"/>
              </a:spcAft>
              <a:buClr>
                <a:srgbClr val="000000"/>
              </a:buClr>
              <a:buSzPts val="1400"/>
              <a:buChar char="●"/>
            </a:pPr>
            <a:r>
              <a:rPr lang="en" sz="1400"/>
              <a:t>Create a list of </a:t>
            </a:r>
            <a:r>
              <a:rPr i="1" lang="en" sz="1400"/>
              <a:t>fixed </a:t>
            </a:r>
            <a:r>
              <a:rPr lang="en" sz="1400"/>
              <a:t>expenses.</a:t>
            </a:r>
            <a:endParaRPr sz="1400"/>
          </a:p>
          <a:p>
            <a:pPr indent="-317500" lvl="1" marL="914400" rtl="0" algn="l">
              <a:lnSpc>
                <a:spcPct val="115000"/>
              </a:lnSpc>
              <a:spcBef>
                <a:spcPts val="0"/>
              </a:spcBef>
              <a:spcAft>
                <a:spcPts val="0"/>
              </a:spcAft>
              <a:buClr>
                <a:srgbClr val="000000"/>
              </a:buClr>
              <a:buSzPts val="1400"/>
              <a:buChar char="○"/>
            </a:pPr>
            <a:r>
              <a:rPr lang="en" sz="1400"/>
              <a:t>These generally include rent, prescription medications, etc. </a:t>
            </a:r>
            <a:endParaRPr sz="1400"/>
          </a:p>
          <a:p>
            <a:pPr indent="-317500" lvl="0" marL="457200" rtl="0" algn="l">
              <a:lnSpc>
                <a:spcPct val="115000"/>
              </a:lnSpc>
              <a:spcBef>
                <a:spcPts val="0"/>
              </a:spcBef>
              <a:spcAft>
                <a:spcPts val="0"/>
              </a:spcAft>
              <a:buClr>
                <a:srgbClr val="000000"/>
              </a:buClr>
              <a:buSzPts val="1400"/>
              <a:buChar char="●"/>
            </a:pPr>
            <a:r>
              <a:rPr lang="en" sz="1400"/>
              <a:t>Create a list of </a:t>
            </a:r>
            <a:r>
              <a:rPr i="1" lang="en" sz="1400"/>
              <a:t>variable </a:t>
            </a:r>
            <a:r>
              <a:rPr lang="en" sz="1400"/>
              <a:t>expenses.</a:t>
            </a:r>
            <a:endParaRPr sz="1400"/>
          </a:p>
          <a:p>
            <a:pPr indent="-317500" lvl="1" marL="914400" rtl="0" algn="l">
              <a:lnSpc>
                <a:spcPct val="115000"/>
              </a:lnSpc>
              <a:spcBef>
                <a:spcPts val="0"/>
              </a:spcBef>
              <a:spcAft>
                <a:spcPts val="0"/>
              </a:spcAft>
              <a:buClr>
                <a:srgbClr val="000000"/>
              </a:buClr>
              <a:buSzPts val="1400"/>
              <a:buChar char="○"/>
            </a:pPr>
            <a:r>
              <a:rPr lang="en" sz="1400"/>
              <a:t>Food, utilities, etc.    </a:t>
            </a:r>
            <a:endParaRPr sz="1400"/>
          </a:p>
          <a:p>
            <a:pPr indent="-317500" lvl="1" marL="914400" rtl="0" algn="l">
              <a:lnSpc>
                <a:spcPct val="115000"/>
              </a:lnSpc>
              <a:spcBef>
                <a:spcPts val="0"/>
              </a:spcBef>
              <a:spcAft>
                <a:spcPts val="0"/>
              </a:spcAft>
              <a:buClr>
                <a:srgbClr val="000000"/>
              </a:buClr>
              <a:buSzPts val="1400"/>
              <a:buChar char="○"/>
            </a:pPr>
            <a:r>
              <a:rPr i="1" lang="en" sz="1400"/>
              <a:t> If folks go over budget, this is ususally where it happens.   </a:t>
            </a:r>
            <a:r>
              <a:rPr lang="en" sz="1400"/>
              <a:t>                      </a:t>
            </a:r>
            <a:endParaRPr sz="1400"/>
          </a:p>
          <a:p>
            <a:pPr indent="0" lvl="0" marL="0" rtl="0" algn="l">
              <a:spcBef>
                <a:spcPts val="1600"/>
              </a:spcBef>
              <a:spcAft>
                <a:spcPts val="0"/>
              </a:spcAft>
              <a:buNone/>
            </a:pPr>
            <a:r>
              <a:t/>
            </a:r>
            <a:endParaRPr sz="1400"/>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9" name="Shape 79"/>
        <p:cNvGrpSpPr/>
        <p:nvPr/>
      </p:nvGrpSpPr>
      <p:grpSpPr>
        <a:xfrm>
          <a:off x="0" y="0"/>
          <a:ext cx="0" cy="0"/>
          <a:chOff x="0" y="0"/>
          <a:chExt cx="0" cy="0"/>
        </a:xfrm>
      </p:grpSpPr>
      <p:sp>
        <p:nvSpPr>
          <p:cNvPr id="80" name="Google Shape;80;g38dd8cf602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 name="Google Shape;81;g38dd8cf602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Jen</a:t>
            </a:r>
            <a:endParaRPr/>
          </a:p>
          <a:p>
            <a:pPr indent="0" lvl="0" marL="0" rtl="0" algn="l">
              <a:spcBef>
                <a:spcPts val="0"/>
              </a:spcBef>
              <a:spcAft>
                <a:spcPts val="0"/>
              </a:spcAft>
              <a:buNone/>
            </a:pPr>
            <a:r>
              <a:t/>
            </a:r>
            <a:endParaRPr/>
          </a:p>
          <a:p>
            <a:pPr indent="-317500" lvl="0" marL="457200" rtl="0" algn="l">
              <a:lnSpc>
                <a:spcPct val="115000"/>
              </a:lnSpc>
              <a:spcBef>
                <a:spcPts val="0"/>
              </a:spcBef>
              <a:spcAft>
                <a:spcPts val="0"/>
              </a:spcAft>
              <a:buClr>
                <a:schemeClr val="dk1"/>
              </a:buClr>
              <a:buSzPts val="1400"/>
              <a:buChar char="●"/>
            </a:pPr>
            <a:r>
              <a:rPr lang="en" sz="1400">
                <a:solidFill>
                  <a:schemeClr val="dk1"/>
                </a:solidFill>
              </a:rPr>
              <a:t>A budget is a helpful tool BUT only if you use it. </a:t>
            </a:r>
            <a:endParaRPr sz="1400">
              <a:solidFill>
                <a:schemeClr val="dk1"/>
              </a:solidFill>
            </a:endParaRPr>
          </a:p>
          <a:p>
            <a:pPr indent="-317500" lvl="0" marL="457200" rtl="0" algn="l">
              <a:lnSpc>
                <a:spcPct val="115000"/>
              </a:lnSpc>
              <a:spcBef>
                <a:spcPts val="0"/>
              </a:spcBef>
              <a:spcAft>
                <a:spcPts val="0"/>
              </a:spcAft>
              <a:buClr>
                <a:schemeClr val="dk1"/>
              </a:buClr>
              <a:buSzPts val="1400"/>
              <a:buChar char="●"/>
            </a:pPr>
            <a:r>
              <a:rPr lang="en" sz="1400">
                <a:solidFill>
                  <a:schemeClr val="dk1"/>
                </a:solidFill>
              </a:rPr>
              <a:t>We highly recommend that you keep track of your expenses, especially in that first month, so you can adjust if necessary.</a:t>
            </a:r>
            <a:endParaRPr sz="1400">
              <a:solidFill>
                <a:schemeClr val="dk1"/>
              </a:solidFill>
            </a:endParaRPr>
          </a:p>
          <a:p>
            <a:pPr indent="-317500" lvl="1" marL="914400" rtl="0" algn="l">
              <a:lnSpc>
                <a:spcPct val="115000"/>
              </a:lnSpc>
              <a:spcBef>
                <a:spcPts val="0"/>
              </a:spcBef>
              <a:spcAft>
                <a:spcPts val="0"/>
              </a:spcAft>
              <a:buClr>
                <a:schemeClr val="dk1"/>
              </a:buClr>
              <a:buSzPts val="1400"/>
              <a:buChar char="○"/>
            </a:pPr>
            <a:r>
              <a:rPr lang="en" sz="1400">
                <a:solidFill>
                  <a:schemeClr val="dk1"/>
                </a:solidFill>
              </a:rPr>
              <a:t>If, at the end of the first month, you are spending too much, go back and visit your variable expenses. What could you cut down on? </a:t>
            </a:r>
            <a:endParaRPr sz="1400">
              <a:solidFill>
                <a:schemeClr val="dk1"/>
              </a:solidFill>
            </a:endParaRPr>
          </a:p>
          <a:p>
            <a:pPr indent="-317500" lvl="1" marL="914400" rtl="0" algn="l">
              <a:lnSpc>
                <a:spcPct val="115000"/>
              </a:lnSpc>
              <a:spcBef>
                <a:spcPts val="0"/>
              </a:spcBef>
              <a:spcAft>
                <a:spcPts val="0"/>
              </a:spcAft>
              <a:buClr>
                <a:schemeClr val="dk1"/>
              </a:buClr>
              <a:buSzPts val="1400"/>
              <a:buChar char="○"/>
            </a:pPr>
            <a:r>
              <a:rPr lang="en" sz="1400">
                <a:solidFill>
                  <a:schemeClr val="dk1"/>
                </a:solidFill>
              </a:rPr>
              <a:t>If, at the end of the first month, you are underspending, note this and save it in case something unexpected comes up. </a:t>
            </a:r>
            <a:endParaRPr sz="1400">
              <a:solidFill>
                <a:schemeClr val="dk1"/>
              </a:solidFill>
            </a:endParaRPr>
          </a:p>
          <a:p>
            <a:pPr indent="-317500" lvl="0" marL="457200" rtl="0" algn="l">
              <a:lnSpc>
                <a:spcPct val="115000"/>
              </a:lnSpc>
              <a:spcBef>
                <a:spcPts val="0"/>
              </a:spcBef>
              <a:spcAft>
                <a:spcPts val="0"/>
              </a:spcAft>
              <a:buClr>
                <a:schemeClr val="dk1"/>
              </a:buClr>
              <a:buSzPts val="1400"/>
              <a:buChar char="●"/>
            </a:pPr>
            <a:r>
              <a:rPr lang="en" sz="1400">
                <a:solidFill>
                  <a:schemeClr val="dk1"/>
                </a:solidFill>
              </a:rPr>
              <a:t>Make adjustments accordingly. </a:t>
            </a:r>
            <a:endParaRPr sz="1400">
              <a:solidFill>
                <a:schemeClr val="dk1"/>
              </a:solidFill>
            </a:endParaRPr>
          </a:p>
          <a:p>
            <a:pPr indent="-317500" lvl="0" marL="457200" rtl="0" algn="l">
              <a:lnSpc>
                <a:spcPct val="115000"/>
              </a:lnSpc>
              <a:spcBef>
                <a:spcPts val="0"/>
              </a:spcBef>
              <a:spcAft>
                <a:spcPts val="0"/>
              </a:spcAft>
              <a:buClr>
                <a:schemeClr val="dk1"/>
              </a:buClr>
              <a:buSzPts val="1400"/>
              <a:buChar char="●"/>
            </a:pPr>
            <a:r>
              <a:rPr lang="en" sz="1400">
                <a:solidFill>
                  <a:schemeClr val="dk1"/>
                </a:solidFill>
              </a:rPr>
              <a:t>Review your budget at least monthly. </a:t>
            </a:r>
            <a:endParaRPr sz="1400">
              <a:solidFill>
                <a:schemeClr val="dk1"/>
              </a:solidFill>
            </a:endParaRPr>
          </a:p>
          <a:p>
            <a:pPr indent="0" lvl="0" marL="457200" rtl="0" algn="l">
              <a:lnSpc>
                <a:spcPct val="115000"/>
              </a:lnSpc>
              <a:spcBef>
                <a:spcPts val="1600"/>
              </a:spcBef>
              <a:spcAft>
                <a:spcPts val="0"/>
              </a:spcAft>
              <a:buClr>
                <a:schemeClr val="dk1"/>
              </a:buClr>
              <a:buSzPts val="1100"/>
              <a:buFont typeface="Arial"/>
              <a:buNone/>
            </a:pPr>
            <a:r>
              <a:t/>
            </a:r>
            <a:endParaRPr sz="1400">
              <a:solidFill>
                <a:schemeClr val="dk1"/>
              </a:solidFill>
            </a:endParaRPr>
          </a:p>
          <a:p>
            <a:pPr indent="0" lvl="0" marL="0" rtl="0" algn="l">
              <a:spcBef>
                <a:spcPts val="160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5" name="Shape 85"/>
        <p:cNvGrpSpPr/>
        <p:nvPr/>
      </p:nvGrpSpPr>
      <p:grpSpPr>
        <a:xfrm>
          <a:off x="0" y="0"/>
          <a:ext cx="0" cy="0"/>
          <a:chOff x="0" y="0"/>
          <a:chExt cx="0" cy="0"/>
        </a:xfrm>
      </p:grpSpPr>
      <p:sp>
        <p:nvSpPr>
          <p:cNvPr id="86" name="Google Shape;86;g560b07b23c_1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7" name="Google Shape;87;g560b07b23c_1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0" name="Shape 90"/>
        <p:cNvGrpSpPr/>
        <p:nvPr/>
      </p:nvGrpSpPr>
      <p:grpSpPr>
        <a:xfrm>
          <a:off x="0" y="0"/>
          <a:ext cx="0" cy="0"/>
          <a:chOff x="0" y="0"/>
          <a:chExt cx="0" cy="0"/>
        </a:xfrm>
      </p:grpSpPr>
      <p:sp>
        <p:nvSpPr>
          <p:cNvPr id="91" name="Google Shape;91;g38f6edb041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 name="Google Shape;92;g38f6edb041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t>Ashley</a:t>
            </a:r>
            <a:endParaRPr sz="1400"/>
          </a:p>
          <a:p>
            <a:pPr indent="0" lvl="0" marL="0" rtl="0" algn="l">
              <a:spcBef>
                <a:spcPts val="0"/>
              </a:spcBef>
              <a:spcAft>
                <a:spcPts val="0"/>
              </a:spcAft>
              <a:buNone/>
            </a:pPr>
            <a:r>
              <a:t/>
            </a:r>
            <a:endParaRPr sz="1400"/>
          </a:p>
          <a:p>
            <a:pPr indent="0" lvl="0" marL="0" rtl="0" algn="l">
              <a:lnSpc>
                <a:spcPct val="115000"/>
              </a:lnSpc>
              <a:spcBef>
                <a:spcPts val="0"/>
              </a:spcBef>
              <a:spcAft>
                <a:spcPts val="0"/>
              </a:spcAft>
              <a:buClr>
                <a:schemeClr val="dk1"/>
              </a:buClr>
              <a:buSzPts val="1100"/>
              <a:buFont typeface="Arial"/>
              <a:buNone/>
            </a:pPr>
            <a:r>
              <a:rPr lang="en" sz="1400"/>
              <a:t>At the end of the summer, look back and take an accounting of what you’ve spent and on what. </a:t>
            </a:r>
            <a:endParaRPr sz="1400"/>
          </a:p>
          <a:p>
            <a:pPr indent="-317500" lvl="0" marL="457200" rtl="0" algn="l">
              <a:lnSpc>
                <a:spcPct val="115000"/>
              </a:lnSpc>
              <a:spcBef>
                <a:spcPts val="1600"/>
              </a:spcBef>
              <a:spcAft>
                <a:spcPts val="0"/>
              </a:spcAft>
              <a:buClr>
                <a:srgbClr val="000000"/>
              </a:buClr>
              <a:buSzPts val="1400"/>
              <a:buChar char="●"/>
            </a:pPr>
            <a:r>
              <a:rPr lang="en" sz="1400"/>
              <a:t>Overspent? Share this information back with us along with information about how you spent your funds. </a:t>
            </a:r>
            <a:endParaRPr sz="1400"/>
          </a:p>
          <a:p>
            <a:pPr indent="-317500" lvl="0" marL="457200" rtl="0" algn="l">
              <a:lnSpc>
                <a:spcPct val="115000"/>
              </a:lnSpc>
              <a:spcBef>
                <a:spcPts val="0"/>
              </a:spcBef>
              <a:spcAft>
                <a:spcPts val="0"/>
              </a:spcAft>
              <a:buClr>
                <a:srgbClr val="000000"/>
              </a:buClr>
              <a:buSzPts val="1400"/>
              <a:buChar char="●"/>
            </a:pPr>
            <a:r>
              <a:rPr lang="en" sz="1400"/>
              <a:t>Underspent? Write a check back to Swarthmore College that will directly support a student next year! </a:t>
            </a:r>
            <a:endParaRPr sz="1400"/>
          </a:p>
          <a:p>
            <a:pPr indent="0" lvl="0" marL="0" rtl="0" algn="l">
              <a:lnSpc>
                <a:spcPct val="115000"/>
              </a:lnSpc>
              <a:spcBef>
                <a:spcPts val="1600"/>
              </a:spcBef>
              <a:spcAft>
                <a:spcPts val="0"/>
              </a:spcAft>
              <a:buClr>
                <a:schemeClr val="dk1"/>
              </a:buClr>
              <a:buSzPts val="1100"/>
              <a:buFont typeface="Arial"/>
              <a:buNone/>
            </a:pPr>
            <a:r>
              <a:rPr i="1" lang="en" sz="1400"/>
              <a:t>Pro Tip: Use this as an opportunity to educate yourself about your spending habits! Reflect on what you spent and why. Does your spending reflect your values? </a:t>
            </a:r>
            <a:endParaRPr i="1" sz="1400"/>
          </a:p>
          <a:p>
            <a:pPr indent="0" lvl="0" marL="0" rtl="0" algn="l">
              <a:spcBef>
                <a:spcPts val="1600"/>
              </a:spcBef>
              <a:spcAft>
                <a:spcPts val="0"/>
              </a:spcAft>
              <a:buNone/>
            </a:pPr>
            <a:r>
              <a:t/>
            </a:r>
            <a:endParaRPr sz="1400"/>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6" name="Shape 96"/>
        <p:cNvGrpSpPr/>
        <p:nvPr/>
      </p:nvGrpSpPr>
      <p:grpSpPr>
        <a:xfrm>
          <a:off x="0" y="0"/>
          <a:ext cx="0" cy="0"/>
          <a:chOff x="0" y="0"/>
          <a:chExt cx="0" cy="0"/>
        </a:xfrm>
      </p:grpSpPr>
      <p:sp>
        <p:nvSpPr>
          <p:cNvPr id="97" name="Google Shape;97;g55f15c8feb_1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 name="Google Shape;98;g55f15c8feb_1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Jen</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5.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hyperlink" Target="https://docs.google.com/spreadsheets/d/1iWB25sDYKYr4gFtEjYoiWWa821Abb9vk5MrJZTB6FjM/edit#gid=221715727" TargetMode="External"/><Relationship Id="rId4" Type="http://schemas.openxmlformats.org/officeDocument/2006/relationships/hyperlink" Target="https://www.nerdwallet.com/cost-of-living-calculator" TargetMode="External"/><Relationship Id="rId5" Type="http://schemas.openxmlformats.org/officeDocument/2006/relationships/hyperlink" Target="https://www.expatistan.com/cost-of-living"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4.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3.gi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2.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3" name="Shape 53"/>
        <p:cNvGrpSpPr/>
        <p:nvPr/>
      </p:nvGrpSpPr>
      <p:grpSpPr>
        <a:xfrm>
          <a:off x="0" y="0"/>
          <a:ext cx="0" cy="0"/>
          <a:chOff x="0" y="0"/>
          <a:chExt cx="0" cy="0"/>
        </a:xfrm>
      </p:grpSpPr>
      <p:sp>
        <p:nvSpPr>
          <p:cNvPr id="54" name="Google Shape;54;p13"/>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Budget Essentials</a:t>
            </a:r>
            <a:endParaRPr/>
          </a:p>
        </p:txBody>
      </p:sp>
      <p:sp>
        <p:nvSpPr>
          <p:cNvPr id="55" name="Google Shape;55;p13"/>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Ashley Henry &amp; Jennifer Magee </a:t>
            </a:r>
            <a:endParaRPr/>
          </a:p>
          <a:p>
            <a:pPr indent="0" lvl="0" marL="0" rtl="0" algn="ctr">
              <a:spcBef>
                <a:spcPts val="0"/>
              </a:spcBef>
              <a:spcAft>
                <a:spcPts val="0"/>
              </a:spcAft>
              <a:buNone/>
            </a:pPr>
            <a:r>
              <a:rPr lang="en"/>
              <a:t>Lang Center Summer Grantee Retreat</a:t>
            </a:r>
            <a:endParaRPr/>
          </a:p>
          <a:p>
            <a:pPr indent="0" lvl="0" marL="0" rtl="0" algn="ctr">
              <a:spcBef>
                <a:spcPts val="0"/>
              </a:spcBef>
              <a:spcAft>
                <a:spcPts val="0"/>
              </a:spcAft>
              <a:buNone/>
            </a:pPr>
            <a:r>
              <a:rPr lang="en"/>
              <a:t>Saturday, April 6, 2019</a:t>
            </a:r>
            <a:endParaRPr/>
          </a:p>
          <a:p>
            <a:pPr indent="0" lvl="0" marL="0" rtl="0" algn="ctr">
              <a:spcBef>
                <a:spcPts val="0"/>
              </a:spcBef>
              <a:spcAft>
                <a:spcPts val="0"/>
              </a:spcAft>
              <a:buNone/>
            </a:pPr>
            <a:r>
              <a:t/>
            </a:r>
            <a:endParaRPr/>
          </a:p>
        </p:txBody>
      </p:sp>
      <p:pic>
        <p:nvPicPr>
          <p:cNvPr id="56" name="Google Shape;56;p13"/>
          <p:cNvPicPr preferRelativeResize="0"/>
          <p:nvPr/>
        </p:nvPicPr>
        <p:blipFill>
          <a:blip r:embed="rId3">
            <a:alphaModFix/>
          </a:blip>
          <a:stretch>
            <a:fillRect/>
          </a:stretch>
        </p:blipFill>
        <p:spPr>
          <a:xfrm>
            <a:off x="2198488" y="231850"/>
            <a:ext cx="4747025" cy="13115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5" name="Shape 105"/>
        <p:cNvGrpSpPr/>
        <p:nvPr/>
      </p:nvGrpSpPr>
      <p:grpSpPr>
        <a:xfrm>
          <a:off x="0" y="0"/>
          <a:ext cx="0" cy="0"/>
          <a:chOff x="0" y="0"/>
          <a:chExt cx="0" cy="0"/>
        </a:xfrm>
      </p:grpSpPr>
      <p:sp>
        <p:nvSpPr>
          <p:cNvPr id="106" name="Google Shape;106;p22"/>
          <p:cNvSpPr txBox="1"/>
          <p:nvPr>
            <p:ph type="title"/>
          </p:nvPr>
        </p:nvSpPr>
        <p:spPr>
          <a:xfrm>
            <a:off x="311700" y="1529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3800"/>
              <a:t>Questions for Consideration</a:t>
            </a:r>
            <a:r>
              <a:rPr lang="en" sz="3800"/>
              <a:t> </a:t>
            </a:r>
            <a:endParaRPr sz="3800"/>
          </a:p>
        </p:txBody>
      </p:sp>
      <p:sp>
        <p:nvSpPr>
          <p:cNvPr id="107" name="Google Shape;107;p22"/>
          <p:cNvSpPr txBox="1"/>
          <p:nvPr>
            <p:ph idx="1" type="body"/>
          </p:nvPr>
        </p:nvSpPr>
        <p:spPr>
          <a:xfrm>
            <a:off x="311700" y="924850"/>
            <a:ext cx="8658300" cy="4144800"/>
          </a:xfrm>
          <a:prstGeom prst="rect">
            <a:avLst/>
          </a:prstGeom>
        </p:spPr>
        <p:txBody>
          <a:bodyPr anchorCtr="0" anchor="t" bIns="91425" lIns="91425" spcFirstLastPara="1" rIns="91425" wrap="square" tIns="91425">
            <a:noAutofit/>
          </a:bodyPr>
          <a:lstStyle/>
          <a:p>
            <a:pPr indent="-431800" lvl="0" marL="457200" rtl="0" algn="l">
              <a:spcBef>
                <a:spcPts val="0"/>
              </a:spcBef>
              <a:spcAft>
                <a:spcPts val="0"/>
              </a:spcAft>
              <a:buClr>
                <a:srgbClr val="000000"/>
              </a:buClr>
              <a:buSzPts val="3200"/>
              <a:buChar char="●"/>
            </a:pPr>
            <a:r>
              <a:rPr lang="en" sz="3200">
                <a:solidFill>
                  <a:schemeClr val="dk1"/>
                </a:solidFill>
              </a:rPr>
              <a:t>Does my country of citizenship have a tax treaty with the US?</a:t>
            </a:r>
            <a:endParaRPr sz="3200">
              <a:solidFill>
                <a:schemeClr val="dk1"/>
              </a:solidFill>
            </a:endParaRPr>
          </a:p>
          <a:p>
            <a:pPr indent="-431800" lvl="0" marL="457200" rtl="0" algn="l">
              <a:spcBef>
                <a:spcPts val="0"/>
              </a:spcBef>
              <a:spcAft>
                <a:spcPts val="0"/>
              </a:spcAft>
              <a:buClr>
                <a:srgbClr val="000000"/>
              </a:buClr>
              <a:buSzPts val="3200"/>
              <a:buChar char="●"/>
            </a:pPr>
            <a:r>
              <a:rPr lang="en" sz="3200">
                <a:solidFill>
                  <a:srgbClr val="000000"/>
                </a:solidFill>
              </a:rPr>
              <a:t>Will I be 100% responsible for my expenses? </a:t>
            </a:r>
            <a:endParaRPr sz="3200">
              <a:solidFill>
                <a:srgbClr val="000000"/>
              </a:solidFill>
            </a:endParaRPr>
          </a:p>
          <a:p>
            <a:pPr indent="-431800" lvl="0" marL="457200" rtl="0" algn="l">
              <a:spcBef>
                <a:spcPts val="0"/>
              </a:spcBef>
              <a:spcAft>
                <a:spcPts val="0"/>
              </a:spcAft>
              <a:buClr>
                <a:srgbClr val="000000"/>
              </a:buClr>
              <a:buSzPts val="3200"/>
              <a:buChar char="●"/>
            </a:pPr>
            <a:r>
              <a:rPr lang="en" sz="3200">
                <a:solidFill>
                  <a:srgbClr val="000000"/>
                </a:solidFill>
              </a:rPr>
              <a:t>What will happen if I overspend?</a:t>
            </a:r>
            <a:endParaRPr sz="3200">
              <a:solidFill>
                <a:srgbClr val="000000"/>
              </a:solidFill>
            </a:endParaRPr>
          </a:p>
          <a:p>
            <a:pPr indent="-431800" lvl="0" marL="457200" rtl="0" algn="l">
              <a:spcBef>
                <a:spcPts val="0"/>
              </a:spcBef>
              <a:spcAft>
                <a:spcPts val="0"/>
              </a:spcAft>
              <a:buClr>
                <a:srgbClr val="000000"/>
              </a:buClr>
              <a:buSzPts val="3200"/>
              <a:buChar char="●"/>
            </a:pPr>
            <a:r>
              <a:rPr lang="en" sz="3200">
                <a:solidFill>
                  <a:srgbClr val="000000"/>
                </a:solidFill>
              </a:rPr>
              <a:t>What expenses might I not be thinking about? </a:t>
            </a:r>
            <a:endParaRPr sz="3200">
              <a:solidFill>
                <a:srgbClr val="000000"/>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1" name="Shape 111"/>
        <p:cNvGrpSpPr/>
        <p:nvPr/>
      </p:nvGrpSpPr>
      <p:grpSpPr>
        <a:xfrm>
          <a:off x="0" y="0"/>
          <a:ext cx="0" cy="0"/>
          <a:chOff x="0" y="0"/>
          <a:chExt cx="0" cy="0"/>
        </a:xfrm>
      </p:grpSpPr>
      <p:sp>
        <p:nvSpPr>
          <p:cNvPr id="112" name="Google Shape;112;p23"/>
          <p:cNvSpPr txBox="1"/>
          <p:nvPr>
            <p:ph type="title"/>
          </p:nvPr>
        </p:nvSpPr>
        <p:spPr>
          <a:xfrm>
            <a:off x="311700" y="21787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3800"/>
              <a:t>FAQs</a:t>
            </a:r>
            <a:endParaRPr b="1" sz="3800"/>
          </a:p>
        </p:txBody>
      </p:sp>
      <p:sp>
        <p:nvSpPr>
          <p:cNvPr id="113" name="Google Shape;113;p23"/>
          <p:cNvSpPr txBox="1"/>
          <p:nvPr>
            <p:ph idx="1" type="body"/>
          </p:nvPr>
        </p:nvSpPr>
        <p:spPr>
          <a:xfrm>
            <a:off x="311700" y="858825"/>
            <a:ext cx="8520600" cy="4137600"/>
          </a:xfrm>
          <a:prstGeom prst="rect">
            <a:avLst/>
          </a:prstGeom>
        </p:spPr>
        <p:txBody>
          <a:bodyPr anchorCtr="0" anchor="t" bIns="91425" lIns="91425" spcFirstLastPara="1" rIns="91425" wrap="square" tIns="91425">
            <a:noAutofit/>
          </a:bodyPr>
          <a:lstStyle/>
          <a:p>
            <a:pPr indent="-469900" lvl="0" marL="457200" rtl="0" algn="l">
              <a:spcBef>
                <a:spcPts val="0"/>
              </a:spcBef>
              <a:spcAft>
                <a:spcPts val="0"/>
              </a:spcAft>
              <a:buClr>
                <a:srgbClr val="000000"/>
              </a:buClr>
              <a:buSzPts val="3800"/>
              <a:buChar char="●"/>
            </a:pPr>
            <a:r>
              <a:rPr lang="en" sz="3800">
                <a:solidFill>
                  <a:schemeClr val="dk1"/>
                </a:solidFill>
              </a:rPr>
              <a:t>What budget items can be included? </a:t>
            </a:r>
            <a:endParaRPr sz="3800">
              <a:solidFill>
                <a:schemeClr val="dk1"/>
              </a:solidFill>
            </a:endParaRPr>
          </a:p>
          <a:p>
            <a:pPr indent="-469900" lvl="0" marL="457200" rtl="0" algn="l">
              <a:spcBef>
                <a:spcPts val="0"/>
              </a:spcBef>
              <a:spcAft>
                <a:spcPts val="0"/>
              </a:spcAft>
              <a:buClr>
                <a:srgbClr val="000000"/>
              </a:buClr>
              <a:buSzPts val="3800"/>
              <a:buChar char="●"/>
            </a:pPr>
            <a:r>
              <a:rPr lang="en" sz="3800">
                <a:solidFill>
                  <a:srgbClr val="000000"/>
                </a:solidFill>
              </a:rPr>
              <a:t>What is the typical cost for food? </a:t>
            </a:r>
            <a:endParaRPr sz="3800">
              <a:solidFill>
                <a:srgbClr val="000000"/>
              </a:solidFill>
            </a:endParaRPr>
          </a:p>
          <a:p>
            <a:pPr indent="-469900" lvl="0" marL="457200" rtl="0" algn="l">
              <a:spcBef>
                <a:spcPts val="0"/>
              </a:spcBef>
              <a:spcAft>
                <a:spcPts val="0"/>
              </a:spcAft>
              <a:buClr>
                <a:srgbClr val="000000"/>
              </a:buClr>
              <a:buSzPts val="3800"/>
              <a:buChar char="●"/>
            </a:pPr>
            <a:r>
              <a:rPr lang="en" sz="3800">
                <a:solidFill>
                  <a:srgbClr val="000000"/>
                </a:solidFill>
              </a:rPr>
              <a:t>What does transportation cost? </a:t>
            </a:r>
            <a:endParaRPr sz="3800">
              <a:solidFill>
                <a:srgbClr val="000000"/>
              </a:solidFill>
            </a:endParaRPr>
          </a:p>
          <a:p>
            <a:pPr indent="-469900" lvl="0" marL="457200" rtl="0" algn="l">
              <a:spcBef>
                <a:spcPts val="0"/>
              </a:spcBef>
              <a:spcAft>
                <a:spcPts val="0"/>
              </a:spcAft>
              <a:buClr>
                <a:srgbClr val="000000"/>
              </a:buClr>
              <a:buSzPts val="3800"/>
              <a:buChar char="●"/>
            </a:pPr>
            <a:r>
              <a:rPr lang="en" sz="3800">
                <a:solidFill>
                  <a:srgbClr val="000000"/>
                </a:solidFill>
              </a:rPr>
              <a:t>What items </a:t>
            </a:r>
            <a:r>
              <a:rPr i="1" lang="en" sz="3800">
                <a:solidFill>
                  <a:srgbClr val="000000"/>
                </a:solidFill>
              </a:rPr>
              <a:t>cannot </a:t>
            </a:r>
            <a:r>
              <a:rPr lang="en" sz="3800">
                <a:solidFill>
                  <a:srgbClr val="000000"/>
                </a:solidFill>
              </a:rPr>
              <a:t>be paid for through a Lang Center grant?</a:t>
            </a:r>
            <a:endParaRPr sz="3800">
              <a:solidFill>
                <a:srgbClr val="000000"/>
              </a:solidFill>
            </a:endParaRPr>
          </a:p>
          <a:p>
            <a:pPr indent="0" lvl="0" marL="0" rtl="0" algn="l">
              <a:spcBef>
                <a:spcPts val="1600"/>
              </a:spcBef>
              <a:spcAft>
                <a:spcPts val="1600"/>
              </a:spcAft>
              <a:buNone/>
            </a:pPr>
            <a:r>
              <a:t/>
            </a:r>
            <a:endParaRPr sz="3800">
              <a:solidFill>
                <a:srgbClr val="000000"/>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7" name="Shape 117"/>
        <p:cNvGrpSpPr/>
        <p:nvPr/>
      </p:nvGrpSpPr>
      <p:grpSpPr>
        <a:xfrm>
          <a:off x="0" y="0"/>
          <a:ext cx="0" cy="0"/>
          <a:chOff x="0" y="0"/>
          <a:chExt cx="0" cy="0"/>
        </a:xfrm>
      </p:grpSpPr>
      <p:sp>
        <p:nvSpPr>
          <p:cNvPr id="118" name="Google Shape;118;p2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3800"/>
              <a:t>When and how much will I get paid?	</a:t>
            </a:r>
            <a:endParaRPr b="1" sz="3800"/>
          </a:p>
        </p:txBody>
      </p:sp>
      <p:sp>
        <p:nvSpPr>
          <p:cNvPr id="119" name="Google Shape;119;p24"/>
          <p:cNvSpPr txBox="1"/>
          <p:nvPr>
            <p:ph idx="1" type="body"/>
          </p:nvPr>
        </p:nvSpPr>
        <p:spPr>
          <a:xfrm>
            <a:off x="311700" y="1222050"/>
            <a:ext cx="8520600" cy="3774300"/>
          </a:xfrm>
          <a:prstGeom prst="rect">
            <a:avLst/>
          </a:prstGeom>
        </p:spPr>
        <p:txBody>
          <a:bodyPr anchorCtr="0" anchor="t" bIns="91425" lIns="91425" spcFirstLastPara="1" rIns="91425" wrap="square" tIns="91425">
            <a:noAutofit/>
          </a:bodyPr>
          <a:lstStyle/>
          <a:p>
            <a:pPr indent="-457200" lvl="0" marL="457200" rtl="0" algn="l">
              <a:spcBef>
                <a:spcPts val="0"/>
              </a:spcBef>
              <a:spcAft>
                <a:spcPts val="0"/>
              </a:spcAft>
              <a:buClr>
                <a:srgbClr val="000000"/>
              </a:buClr>
              <a:buSzPts val="3600"/>
              <a:buChar char="●"/>
            </a:pPr>
            <a:r>
              <a:rPr lang="en" sz="3600">
                <a:solidFill>
                  <a:srgbClr val="000000"/>
                </a:solidFill>
              </a:rPr>
              <a:t>$4500 + $300 = $4800</a:t>
            </a:r>
            <a:endParaRPr sz="3600">
              <a:solidFill>
                <a:srgbClr val="000000"/>
              </a:solidFill>
            </a:endParaRPr>
          </a:p>
          <a:p>
            <a:pPr indent="-457200" lvl="0" marL="457200" rtl="0" algn="l">
              <a:spcBef>
                <a:spcPts val="0"/>
              </a:spcBef>
              <a:spcAft>
                <a:spcPts val="0"/>
              </a:spcAft>
              <a:buClr>
                <a:srgbClr val="000000"/>
              </a:buClr>
              <a:buSzPts val="3600"/>
              <a:buChar char="●"/>
            </a:pPr>
            <a:r>
              <a:rPr lang="en" sz="3600">
                <a:solidFill>
                  <a:srgbClr val="000000"/>
                </a:solidFill>
              </a:rPr>
              <a:t>Complete requirements </a:t>
            </a:r>
            <a:r>
              <a:rPr i="1" lang="en" sz="3600">
                <a:solidFill>
                  <a:srgbClr val="000000"/>
                </a:solidFill>
              </a:rPr>
              <a:t>four weeks </a:t>
            </a:r>
            <a:r>
              <a:rPr lang="en" sz="3600">
                <a:solidFill>
                  <a:srgbClr val="000000"/>
                </a:solidFill>
              </a:rPr>
              <a:t>before you need funding.</a:t>
            </a:r>
            <a:endParaRPr sz="3600">
              <a:solidFill>
                <a:srgbClr val="000000"/>
              </a:solidFill>
            </a:endParaRPr>
          </a:p>
          <a:p>
            <a:pPr indent="-457200" lvl="0" marL="457200" rtl="0" algn="l">
              <a:spcBef>
                <a:spcPts val="0"/>
              </a:spcBef>
              <a:spcAft>
                <a:spcPts val="0"/>
              </a:spcAft>
              <a:buClr>
                <a:srgbClr val="000000"/>
              </a:buClr>
              <a:buSzPts val="3600"/>
              <a:buChar char="●"/>
            </a:pPr>
            <a:r>
              <a:rPr lang="en" sz="3600">
                <a:solidFill>
                  <a:srgbClr val="000000"/>
                </a:solidFill>
              </a:rPr>
              <a:t>No funds will be released until </a:t>
            </a:r>
            <a:r>
              <a:rPr i="1" lang="en" sz="3600">
                <a:solidFill>
                  <a:srgbClr val="000000"/>
                </a:solidFill>
              </a:rPr>
              <a:t>all necessary paperwork </a:t>
            </a:r>
            <a:r>
              <a:rPr lang="en" sz="3600">
                <a:solidFill>
                  <a:srgbClr val="000000"/>
                </a:solidFill>
              </a:rPr>
              <a:t>has been completed.</a:t>
            </a:r>
            <a:endParaRPr sz="3600">
              <a:solidFill>
                <a:srgbClr val="000000"/>
              </a:solidFill>
            </a:endParaRPr>
          </a:p>
          <a:p>
            <a:pPr indent="0" lvl="0" marL="457200" rtl="0" algn="l">
              <a:spcBef>
                <a:spcPts val="1600"/>
              </a:spcBef>
              <a:spcAft>
                <a:spcPts val="1600"/>
              </a:spcAft>
              <a:buNone/>
            </a:pPr>
            <a:r>
              <a:t/>
            </a:r>
            <a:endParaRPr sz="3600">
              <a:solidFill>
                <a:srgbClr val="000000"/>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3" name="Shape 123"/>
        <p:cNvGrpSpPr/>
        <p:nvPr/>
      </p:nvGrpSpPr>
      <p:grpSpPr>
        <a:xfrm>
          <a:off x="0" y="0"/>
          <a:ext cx="0" cy="0"/>
          <a:chOff x="0" y="0"/>
          <a:chExt cx="0" cy="0"/>
        </a:xfrm>
      </p:grpSpPr>
      <p:pic>
        <p:nvPicPr>
          <p:cNvPr id="124" name="Google Shape;124;p25"/>
          <p:cNvPicPr preferRelativeResize="0"/>
          <p:nvPr/>
        </p:nvPicPr>
        <p:blipFill>
          <a:blip r:embed="rId3">
            <a:alphaModFix/>
          </a:blip>
          <a:stretch>
            <a:fillRect/>
          </a:stretch>
        </p:blipFill>
        <p:spPr>
          <a:xfrm>
            <a:off x="2139175" y="226900"/>
            <a:ext cx="4822400" cy="439737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8" name="Shape 128"/>
        <p:cNvGrpSpPr/>
        <p:nvPr/>
      </p:nvGrpSpPr>
      <p:grpSpPr>
        <a:xfrm>
          <a:off x="0" y="0"/>
          <a:ext cx="0" cy="0"/>
          <a:chOff x="0" y="0"/>
          <a:chExt cx="0" cy="0"/>
        </a:xfrm>
      </p:grpSpPr>
      <p:sp>
        <p:nvSpPr>
          <p:cNvPr id="129" name="Google Shape;129;p2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3800"/>
              <a:t>Let’s do it! </a:t>
            </a:r>
            <a:endParaRPr b="1" sz="3800"/>
          </a:p>
        </p:txBody>
      </p:sp>
      <p:sp>
        <p:nvSpPr>
          <p:cNvPr id="130" name="Google Shape;130;p26"/>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600">
                <a:solidFill>
                  <a:srgbClr val="000000"/>
                </a:solidFill>
              </a:rPr>
              <a:t>Use the rest of the time during this session to work on your budget. </a:t>
            </a:r>
            <a:endParaRPr sz="3600">
              <a:solidFill>
                <a:srgbClr val="000000"/>
              </a:solidFill>
            </a:endParaRPr>
          </a:p>
          <a:p>
            <a:pPr indent="0" lvl="0" marL="0" rtl="0" algn="l">
              <a:spcBef>
                <a:spcPts val="1600"/>
              </a:spcBef>
              <a:spcAft>
                <a:spcPts val="0"/>
              </a:spcAft>
              <a:buNone/>
            </a:pPr>
            <a:r>
              <a:rPr lang="en" sz="3600">
                <a:solidFill>
                  <a:srgbClr val="000000"/>
                </a:solidFill>
              </a:rPr>
              <a:t>We are available to answer questions about your budget, paperwork, logistics, etc.</a:t>
            </a:r>
            <a:endParaRPr sz="3600">
              <a:solidFill>
                <a:srgbClr val="000000"/>
              </a:solidFill>
            </a:endParaRPr>
          </a:p>
          <a:p>
            <a:pPr indent="0" lvl="0" marL="0" rtl="0" algn="l">
              <a:spcBef>
                <a:spcPts val="1600"/>
              </a:spcBef>
              <a:spcAft>
                <a:spcPts val="1600"/>
              </a:spcAft>
              <a:buNone/>
            </a:pPr>
            <a:r>
              <a:t/>
            </a:r>
            <a:endParaRPr sz="3600">
              <a:solidFill>
                <a:srgbClr val="000000"/>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4" name="Shape 134"/>
        <p:cNvGrpSpPr/>
        <p:nvPr/>
      </p:nvGrpSpPr>
      <p:grpSpPr>
        <a:xfrm>
          <a:off x="0" y="0"/>
          <a:ext cx="0" cy="0"/>
          <a:chOff x="0" y="0"/>
          <a:chExt cx="0" cy="0"/>
        </a:xfrm>
      </p:grpSpPr>
      <p:sp>
        <p:nvSpPr>
          <p:cNvPr id="135" name="Google Shape;135;p27"/>
          <p:cNvSpPr txBox="1"/>
          <p:nvPr>
            <p:ph type="title"/>
          </p:nvPr>
        </p:nvSpPr>
        <p:spPr>
          <a:xfrm>
            <a:off x="370950" y="2996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3600"/>
              <a:t>These Budget Tools Might Help...</a:t>
            </a:r>
            <a:endParaRPr b="1" sz="3600"/>
          </a:p>
        </p:txBody>
      </p:sp>
      <p:sp>
        <p:nvSpPr>
          <p:cNvPr id="136" name="Google Shape;136;p27"/>
          <p:cNvSpPr txBox="1"/>
          <p:nvPr>
            <p:ph idx="1" type="body"/>
          </p:nvPr>
        </p:nvSpPr>
        <p:spPr>
          <a:xfrm>
            <a:off x="500400" y="1149900"/>
            <a:ext cx="8261700" cy="3846300"/>
          </a:xfrm>
          <a:prstGeom prst="rect">
            <a:avLst/>
          </a:prstGeom>
        </p:spPr>
        <p:txBody>
          <a:bodyPr anchorCtr="0" anchor="t" bIns="91425" lIns="91425" spcFirstLastPara="1" rIns="91425" wrap="square" tIns="91425">
            <a:noAutofit/>
          </a:bodyPr>
          <a:lstStyle/>
          <a:p>
            <a:pPr indent="-381000" lvl="0" marL="457200" rtl="0" algn="l">
              <a:spcBef>
                <a:spcPts val="0"/>
              </a:spcBef>
              <a:spcAft>
                <a:spcPts val="0"/>
              </a:spcAft>
              <a:buSzPts val="2400"/>
              <a:buChar char="●"/>
            </a:pPr>
            <a:r>
              <a:rPr b="1" lang="en" sz="2400">
                <a:solidFill>
                  <a:srgbClr val="000000"/>
                </a:solidFill>
              </a:rPr>
              <a:t>Lang Center Budget Template</a:t>
            </a:r>
            <a:r>
              <a:rPr lang="en" sz="2400">
                <a:solidFill>
                  <a:srgbClr val="000000"/>
                </a:solidFill>
              </a:rPr>
              <a:t> </a:t>
            </a:r>
            <a:r>
              <a:rPr lang="en" sz="2400" u="sng">
                <a:solidFill>
                  <a:srgbClr val="0000FF"/>
                </a:solidFill>
                <a:hlinkClick r:id="rId3"/>
              </a:rPr>
              <a:t>https://docs.google.com/spreadsheets/d/1iWB25sDYKYr4gFtEjYoiWWa821Abb9vk5MrJZTB6FjM/edit#gid=221715727</a:t>
            </a:r>
            <a:endParaRPr sz="2400">
              <a:solidFill>
                <a:srgbClr val="0000FF"/>
              </a:solidFill>
            </a:endParaRPr>
          </a:p>
          <a:p>
            <a:pPr indent="-381000" lvl="0" marL="457200" rtl="0" algn="l">
              <a:spcBef>
                <a:spcPts val="0"/>
              </a:spcBef>
              <a:spcAft>
                <a:spcPts val="0"/>
              </a:spcAft>
              <a:buSzPts val="2400"/>
              <a:buChar char="●"/>
            </a:pPr>
            <a:r>
              <a:rPr b="1" lang="en" sz="2400">
                <a:solidFill>
                  <a:srgbClr val="000000"/>
                </a:solidFill>
              </a:rPr>
              <a:t>Cost of Living Calculator (US)</a:t>
            </a:r>
            <a:r>
              <a:rPr b="1" lang="en" sz="2400"/>
              <a:t> </a:t>
            </a:r>
            <a:r>
              <a:rPr lang="en" sz="2400" u="sng">
                <a:solidFill>
                  <a:srgbClr val="0000FF"/>
                </a:solidFill>
                <a:highlight>
                  <a:schemeClr val="lt1"/>
                </a:highlight>
                <a:hlinkClick r:id="rId4"/>
              </a:rPr>
              <a:t>https://www.nerdwallet.com/cost-of-living-calculator</a:t>
            </a:r>
            <a:endParaRPr sz="2400">
              <a:solidFill>
                <a:srgbClr val="0000FF"/>
              </a:solidFill>
            </a:endParaRPr>
          </a:p>
          <a:p>
            <a:pPr indent="-381000" lvl="0" marL="457200" rtl="0" algn="l">
              <a:spcBef>
                <a:spcPts val="0"/>
              </a:spcBef>
              <a:spcAft>
                <a:spcPts val="0"/>
              </a:spcAft>
              <a:buSzPts val="2400"/>
              <a:buChar char="●"/>
            </a:pPr>
            <a:r>
              <a:rPr b="1" lang="en" sz="2400">
                <a:solidFill>
                  <a:srgbClr val="000000"/>
                </a:solidFill>
              </a:rPr>
              <a:t>Cost of Living Caluclator (Int’l) </a:t>
            </a:r>
            <a:r>
              <a:rPr lang="en" sz="2400" u="sng">
                <a:solidFill>
                  <a:srgbClr val="0000FF"/>
                </a:solidFill>
                <a:highlight>
                  <a:schemeClr val="lt1"/>
                </a:highlight>
                <a:hlinkClick r:id="rId5"/>
              </a:rPr>
              <a:t>https://www.expatistan.com/cost-of-living</a:t>
            </a:r>
            <a:endParaRPr sz="2400">
              <a:solidFill>
                <a:srgbClr val="0000FF"/>
              </a:solidFill>
            </a:endParaRPr>
          </a:p>
          <a:p>
            <a:pPr indent="0" lvl="0" marL="0" rtl="0" algn="l">
              <a:spcBef>
                <a:spcPts val="0"/>
              </a:spcBef>
              <a:spcAft>
                <a:spcPts val="0"/>
              </a:spcAft>
              <a:buNone/>
            </a:pPr>
            <a:r>
              <a:t/>
            </a:r>
            <a:endParaRPr sz="2400"/>
          </a:p>
          <a:p>
            <a:pPr indent="0" lvl="0" marL="0" rtl="0" algn="l">
              <a:spcBef>
                <a:spcPts val="1600"/>
              </a:spcBef>
              <a:spcAft>
                <a:spcPts val="1600"/>
              </a:spcAft>
              <a:buNone/>
            </a:pPr>
            <a:r>
              <a:t/>
            </a:r>
            <a:endParaRPr sz="240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0" name="Shape 140"/>
        <p:cNvGrpSpPr/>
        <p:nvPr/>
      </p:nvGrpSpPr>
      <p:grpSpPr>
        <a:xfrm>
          <a:off x="0" y="0"/>
          <a:ext cx="0" cy="0"/>
          <a:chOff x="0" y="0"/>
          <a:chExt cx="0" cy="0"/>
        </a:xfrm>
      </p:grpSpPr>
      <p:sp>
        <p:nvSpPr>
          <p:cNvPr id="141" name="Google Shape;141;p28"/>
          <p:cNvSpPr txBox="1"/>
          <p:nvPr>
            <p:ph type="title"/>
          </p:nvPr>
        </p:nvSpPr>
        <p:spPr>
          <a:xfrm>
            <a:off x="311700" y="2785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3600"/>
              <a:t>Remember.</a:t>
            </a:r>
            <a:r>
              <a:rPr b="1" lang="en" sz="3600"/>
              <a:t>..</a:t>
            </a:r>
            <a:endParaRPr b="1" sz="3600"/>
          </a:p>
        </p:txBody>
      </p:sp>
      <p:sp>
        <p:nvSpPr>
          <p:cNvPr id="142" name="Google Shape;142;p28"/>
          <p:cNvSpPr txBox="1"/>
          <p:nvPr>
            <p:ph idx="1" type="body"/>
          </p:nvPr>
        </p:nvSpPr>
        <p:spPr>
          <a:xfrm>
            <a:off x="311700" y="1076275"/>
            <a:ext cx="8520600" cy="3825300"/>
          </a:xfrm>
          <a:prstGeom prst="rect">
            <a:avLst/>
          </a:prstGeom>
        </p:spPr>
        <p:txBody>
          <a:bodyPr anchorCtr="0" anchor="t" bIns="91425" lIns="91425" spcFirstLastPara="1" rIns="91425" wrap="square" tIns="91425">
            <a:noAutofit/>
          </a:bodyPr>
          <a:lstStyle/>
          <a:p>
            <a:pPr indent="-457200" lvl="0" marL="457200" rtl="0" algn="l">
              <a:spcBef>
                <a:spcPts val="0"/>
              </a:spcBef>
              <a:spcAft>
                <a:spcPts val="0"/>
              </a:spcAft>
              <a:buClr>
                <a:srgbClr val="000000"/>
              </a:buClr>
              <a:buSzPts val="3600"/>
              <a:buAutoNum type="arabicParenR"/>
            </a:pPr>
            <a:r>
              <a:rPr lang="en" sz="3600">
                <a:solidFill>
                  <a:srgbClr val="000000"/>
                </a:solidFill>
              </a:rPr>
              <a:t>Moodle </a:t>
            </a:r>
            <a:endParaRPr sz="3600">
              <a:solidFill>
                <a:srgbClr val="000000"/>
              </a:solidFill>
            </a:endParaRPr>
          </a:p>
          <a:p>
            <a:pPr indent="-457200" lvl="0" marL="457200" rtl="0" algn="l">
              <a:spcBef>
                <a:spcPts val="0"/>
              </a:spcBef>
              <a:spcAft>
                <a:spcPts val="0"/>
              </a:spcAft>
              <a:buClr>
                <a:srgbClr val="000000"/>
              </a:buClr>
              <a:buSzPts val="3600"/>
              <a:buAutoNum type="arabicParenR"/>
            </a:pPr>
            <a:r>
              <a:rPr lang="en" sz="3600">
                <a:solidFill>
                  <a:srgbClr val="000000"/>
                </a:solidFill>
              </a:rPr>
              <a:t>Summer Grantee Checklist </a:t>
            </a:r>
            <a:endParaRPr sz="3600">
              <a:solidFill>
                <a:srgbClr val="000000"/>
              </a:solidFill>
            </a:endParaRPr>
          </a:p>
          <a:p>
            <a:pPr indent="-457200" lvl="0" marL="457200" rtl="0" algn="l">
              <a:spcBef>
                <a:spcPts val="0"/>
              </a:spcBef>
              <a:spcAft>
                <a:spcPts val="0"/>
              </a:spcAft>
              <a:buClr>
                <a:srgbClr val="000000"/>
              </a:buClr>
              <a:buSzPts val="3600"/>
              <a:buAutoNum type="arabicParenR"/>
            </a:pPr>
            <a:r>
              <a:rPr lang="en" sz="3600">
                <a:solidFill>
                  <a:srgbClr val="000000"/>
                </a:solidFill>
              </a:rPr>
              <a:t>Summer Experience Timeline </a:t>
            </a:r>
            <a:endParaRPr sz="3600">
              <a:solidFill>
                <a:srgbClr val="000000"/>
              </a:solidFill>
            </a:endParaRPr>
          </a:p>
          <a:p>
            <a:pPr indent="-457200" lvl="0" marL="457200" rtl="0" algn="l">
              <a:spcBef>
                <a:spcPts val="0"/>
              </a:spcBef>
              <a:spcAft>
                <a:spcPts val="0"/>
              </a:spcAft>
              <a:buClr>
                <a:srgbClr val="000000"/>
              </a:buClr>
              <a:buSzPts val="3600"/>
              <a:buAutoNum type="arabicParenR"/>
            </a:pPr>
            <a:r>
              <a:rPr lang="en" sz="3600">
                <a:solidFill>
                  <a:srgbClr val="000000"/>
                </a:solidFill>
              </a:rPr>
              <a:t>Lang Center Staff</a:t>
            </a:r>
            <a:endParaRPr sz="3600">
              <a:solidFill>
                <a:srgbClr val="000000"/>
              </a:solidFill>
            </a:endParaRPr>
          </a:p>
          <a:p>
            <a:pPr indent="0" lvl="0" marL="0" marR="0" rtl="0" algn="ctr">
              <a:lnSpc>
                <a:spcPct val="115000"/>
              </a:lnSpc>
              <a:spcBef>
                <a:spcPts val="1600"/>
              </a:spcBef>
              <a:spcAft>
                <a:spcPts val="1600"/>
              </a:spcAft>
              <a:buNone/>
            </a:pPr>
            <a:r>
              <a:rPr i="1" lang="en" sz="2800">
                <a:solidFill>
                  <a:srgbClr val="000000"/>
                </a:solidFill>
              </a:rPr>
              <a:t>In case of emergency, always contact Public Safety at </a:t>
            </a:r>
            <a:r>
              <a:rPr i="1" lang="en" sz="2800">
                <a:solidFill>
                  <a:srgbClr val="000000"/>
                </a:solidFill>
              </a:rPr>
              <a:t>610-328-8333</a:t>
            </a:r>
            <a:endParaRPr i="1" sz="2800">
              <a:solidFill>
                <a:srgbClr val="0000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0" name="Shape 60"/>
        <p:cNvGrpSpPr/>
        <p:nvPr/>
      </p:nvGrpSpPr>
      <p:grpSpPr>
        <a:xfrm>
          <a:off x="0" y="0"/>
          <a:ext cx="0" cy="0"/>
          <a:chOff x="0" y="0"/>
          <a:chExt cx="0" cy="0"/>
        </a:xfrm>
      </p:grpSpPr>
      <p:pic>
        <p:nvPicPr>
          <p:cNvPr id="61" name="Google Shape;61;p14"/>
          <p:cNvPicPr preferRelativeResize="0"/>
          <p:nvPr/>
        </p:nvPicPr>
        <p:blipFill>
          <a:blip r:embed="rId3">
            <a:alphaModFix/>
          </a:blip>
          <a:stretch>
            <a:fillRect/>
          </a:stretch>
        </p:blipFill>
        <p:spPr>
          <a:xfrm>
            <a:off x="2139175" y="384125"/>
            <a:ext cx="5000300" cy="41752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5" name="Shape 65"/>
        <p:cNvGrpSpPr/>
        <p:nvPr/>
      </p:nvGrpSpPr>
      <p:grpSpPr>
        <a:xfrm>
          <a:off x="0" y="0"/>
          <a:ext cx="0" cy="0"/>
          <a:chOff x="0" y="0"/>
          <a:chExt cx="0" cy="0"/>
        </a:xfrm>
      </p:grpSpPr>
      <p:sp>
        <p:nvSpPr>
          <p:cNvPr id="66" name="Google Shape;66;p1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3800"/>
              <a:t>Why create and use a budget?	</a:t>
            </a:r>
            <a:endParaRPr b="1" sz="3800"/>
          </a:p>
        </p:txBody>
      </p:sp>
      <p:sp>
        <p:nvSpPr>
          <p:cNvPr id="67" name="Google Shape;67;p15"/>
          <p:cNvSpPr txBox="1"/>
          <p:nvPr>
            <p:ph idx="1" type="body"/>
          </p:nvPr>
        </p:nvSpPr>
        <p:spPr>
          <a:xfrm>
            <a:off x="311625" y="1768575"/>
            <a:ext cx="8520600" cy="2800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600">
                <a:solidFill>
                  <a:srgbClr val="000000"/>
                </a:solidFill>
              </a:rPr>
              <a:t>Three main reasons: </a:t>
            </a:r>
            <a:endParaRPr sz="3600">
              <a:solidFill>
                <a:srgbClr val="000000"/>
              </a:solidFill>
            </a:endParaRPr>
          </a:p>
          <a:p>
            <a:pPr indent="-457200" lvl="0" marL="457200" rtl="0" algn="l">
              <a:spcBef>
                <a:spcPts val="1600"/>
              </a:spcBef>
              <a:spcAft>
                <a:spcPts val="0"/>
              </a:spcAft>
              <a:buClr>
                <a:srgbClr val="000000"/>
              </a:buClr>
              <a:buSzPts val="3600"/>
              <a:buAutoNum type="arabicPeriod"/>
            </a:pPr>
            <a:r>
              <a:rPr lang="en" sz="3600">
                <a:solidFill>
                  <a:srgbClr val="000000"/>
                </a:solidFill>
              </a:rPr>
              <a:t>Live within one’s means.</a:t>
            </a:r>
            <a:endParaRPr sz="3600">
              <a:solidFill>
                <a:srgbClr val="000000"/>
              </a:solidFill>
            </a:endParaRPr>
          </a:p>
          <a:p>
            <a:pPr indent="-457200" lvl="0" marL="457200" rtl="0" algn="l">
              <a:spcBef>
                <a:spcPts val="0"/>
              </a:spcBef>
              <a:spcAft>
                <a:spcPts val="0"/>
              </a:spcAft>
              <a:buClr>
                <a:srgbClr val="000000"/>
              </a:buClr>
              <a:buSzPts val="3600"/>
              <a:buAutoNum type="arabicPeriod"/>
            </a:pPr>
            <a:r>
              <a:rPr lang="en" sz="3600">
                <a:solidFill>
                  <a:srgbClr val="000000"/>
                </a:solidFill>
              </a:rPr>
              <a:t>Identify potential hidden costs.</a:t>
            </a:r>
            <a:endParaRPr sz="3600">
              <a:solidFill>
                <a:srgbClr val="000000"/>
              </a:solidFill>
            </a:endParaRPr>
          </a:p>
          <a:p>
            <a:pPr indent="-457200" lvl="0" marL="457200" rtl="0" algn="l">
              <a:spcBef>
                <a:spcPts val="0"/>
              </a:spcBef>
              <a:spcAft>
                <a:spcPts val="0"/>
              </a:spcAft>
              <a:buClr>
                <a:srgbClr val="000000"/>
              </a:buClr>
              <a:buSzPts val="3600"/>
              <a:buAutoNum type="arabicPeriod"/>
            </a:pPr>
            <a:r>
              <a:rPr lang="en" sz="3600">
                <a:solidFill>
                  <a:srgbClr val="000000"/>
                </a:solidFill>
              </a:rPr>
              <a:t>Increase access &amp; equity.</a:t>
            </a:r>
            <a:endParaRPr sz="3600">
              <a:solidFill>
                <a:srgbClr val="000000"/>
              </a:solidFill>
            </a:endParaRPr>
          </a:p>
          <a:p>
            <a:pPr indent="0" lvl="0" marL="0" rtl="0" algn="l">
              <a:spcBef>
                <a:spcPts val="1600"/>
              </a:spcBef>
              <a:spcAft>
                <a:spcPts val="1600"/>
              </a:spcAft>
              <a:buNone/>
            </a:pPr>
            <a:r>
              <a:t/>
            </a:r>
            <a:endParaRPr sz="3600">
              <a:solidFill>
                <a:srgbClr val="000000"/>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7"/>
                                        </p:tgtEl>
                                        <p:attrNameLst>
                                          <p:attrName>style.visibility</p:attrName>
                                        </p:attrNameLst>
                                      </p:cBhvr>
                                      <p:to>
                                        <p:strVal val="visible"/>
                                      </p:to>
                                    </p:set>
                                    <p:animEffect filter="fade" transition="in">
                                      <p:cBhvr>
                                        <p:cTn dur="1000"/>
                                        <p:tgtEl>
                                          <p:spTgt spid="6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1" name="Shape 71"/>
        <p:cNvGrpSpPr/>
        <p:nvPr/>
      </p:nvGrpSpPr>
      <p:grpSpPr>
        <a:xfrm>
          <a:off x="0" y="0"/>
          <a:ext cx="0" cy="0"/>
          <a:chOff x="0" y="0"/>
          <a:chExt cx="0" cy="0"/>
        </a:xfrm>
      </p:grpSpPr>
      <p:pic>
        <p:nvPicPr>
          <p:cNvPr id="72" name="Google Shape;72;p16"/>
          <p:cNvPicPr preferRelativeResize="0"/>
          <p:nvPr/>
        </p:nvPicPr>
        <p:blipFill>
          <a:blip r:embed="rId3">
            <a:alphaModFix/>
          </a:blip>
          <a:stretch>
            <a:fillRect/>
          </a:stretch>
        </p:blipFill>
        <p:spPr>
          <a:xfrm>
            <a:off x="1541613" y="286325"/>
            <a:ext cx="6060775" cy="45708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6" name="Shape 76"/>
        <p:cNvGrpSpPr/>
        <p:nvPr/>
      </p:nvGrpSpPr>
      <p:grpSpPr>
        <a:xfrm>
          <a:off x="0" y="0"/>
          <a:ext cx="0" cy="0"/>
          <a:chOff x="0" y="0"/>
          <a:chExt cx="0" cy="0"/>
        </a:xfrm>
      </p:grpSpPr>
      <p:sp>
        <p:nvSpPr>
          <p:cNvPr id="77" name="Google Shape;77;p1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3800"/>
              <a:t>Gather Financial Information</a:t>
            </a:r>
            <a:endParaRPr b="1" sz="3800"/>
          </a:p>
        </p:txBody>
      </p:sp>
      <p:sp>
        <p:nvSpPr>
          <p:cNvPr id="78" name="Google Shape;78;p17"/>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431800" lvl="0" marL="457200" rtl="0" algn="l">
              <a:spcBef>
                <a:spcPts val="0"/>
              </a:spcBef>
              <a:spcAft>
                <a:spcPts val="0"/>
              </a:spcAft>
              <a:buClr>
                <a:srgbClr val="000000"/>
              </a:buClr>
              <a:buSzPts val="3200"/>
              <a:buChar char="●"/>
            </a:pPr>
            <a:r>
              <a:rPr lang="en" sz="3200">
                <a:solidFill>
                  <a:srgbClr val="000000"/>
                </a:solidFill>
              </a:rPr>
              <a:t>Gather information about bills and living expenses.</a:t>
            </a:r>
            <a:endParaRPr b="1" sz="3200">
              <a:solidFill>
                <a:srgbClr val="000000"/>
              </a:solidFill>
            </a:endParaRPr>
          </a:p>
          <a:p>
            <a:pPr indent="-431800" lvl="0" marL="457200" rtl="0" algn="l">
              <a:spcBef>
                <a:spcPts val="0"/>
              </a:spcBef>
              <a:spcAft>
                <a:spcPts val="0"/>
              </a:spcAft>
              <a:buClr>
                <a:srgbClr val="000000"/>
              </a:buClr>
              <a:buSzPts val="3200"/>
              <a:buChar char="●"/>
            </a:pPr>
            <a:r>
              <a:rPr lang="en" sz="3200">
                <a:solidFill>
                  <a:srgbClr val="000000"/>
                </a:solidFill>
              </a:rPr>
              <a:t>Record all of your sources of income. </a:t>
            </a:r>
            <a:endParaRPr sz="3200">
              <a:solidFill>
                <a:srgbClr val="000000"/>
              </a:solidFill>
            </a:endParaRPr>
          </a:p>
          <a:p>
            <a:pPr indent="-431800" lvl="0" marL="457200" rtl="0" algn="l">
              <a:spcBef>
                <a:spcPts val="0"/>
              </a:spcBef>
              <a:spcAft>
                <a:spcPts val="0"/>
              </a:spcAft>
              <a:buClr>
                <a:srgbClr val="000000"/>
              </a:buClr>
              <a:buSzPts val="3200"/>
              <a:buChar char="●"/>
            </a:pPr>
            <a:r>
              <a:rPr lang="en" sz="3200">
                <a:solidFill>
                  <a:srgbClr val="000000"/>
                </a:solidFill>
              </a:rPr>
              <a:t>Create a list of </a:t>
            </a:r>
            <a:r>
              <a:rPr i="1" lang="en" sz="3200">
                <a:solidFill>
                  <a:srgbClr val="000000"/>
                </a:solidFill>
              </a:rPr>
              <a:t>fixed </a:t>
            </a:r>
            <a:r>
              <a:rPr lang="en" sz="3200">
                <a:solidFill>
                  <a:srgbClr val="000000"/>
                </a:solidFill>
              </a:rPr>
              <a:t>expenses.</a:t>
            </a:r>
            <a:endParaRPr sz="3200">
              <a:solidFill>
                <a:srgbClr val="000000"/>
              </a:solidFill>
            </a:endParaRPr>
          </a:p>
          <a:p>
            <a:pPr indent="-431800" lvl="0" marL="457200" rtl="0" algn="l">
              <a:spcBef>
                <a:spcPts val="0"/>
              </a:spcBef>
              <a:spcAft>
                <a:spcPts val="0"/>
              </a:spcAft>
              <a:buClr>
                <a:srgbClr val="000000"/>
              </a:buClr>
              <a:buSzPts val="3200"/>
              <a:buChar char="●"/>
            </a:pPr>
            <a:r>
              <a:rPr lang="en" sz="3200">
                <a:solidFill>
                  <a:srgbClr val="000000"/>
                </a:solidFill>
              </a:rPr>
              <a:t>Create a list of </a:t>
            </a:r>
            <a:r>
              <a:rPr i="1" lang="en" sz="3200">
                <a:solidFill>
                  <a:srgbClr val="000000"/>
                </a:solidFill>
              </a:rPr>
              <a:t>variable </a:t>
            </a:r>
            <a:r>
              <a:rPr lang="en" sz="3200">
                <a:solidFill>
                  <a:srgbClr val="000000"/>
                </a:solidFill>
              </a:rPr>
              <a:t>expenses.</a:t>
            </a:r>
            <a:endParaRPr sz="3200">
              <a:solidFill>
                <a:srgbClr val="00000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2" name="Shape 82"/>
        <p:cNvGrpSpPr/>
        <p:nvPr/>
      </p:nvGrpSpPr>
      <p:grpSpPr>
        <a:xfrm>
          <a:off x="0" y="0"/>
          <a:ext cx="0" cy="0"/>
          <a:chOff x="0" y="0"/>
          <a:chExt cx="0" cy="0"/>
        </a:xfrm>
      </p:grpSpPr>
      <p:sp>
        <p:nvSpPr>
          <p:cNvPr id="83" name="Google Shape;83;p18"/>
          <p:cNvSpPr txBox="1"/>
          <p:nvPr>
            <p:ph type="title"/>
          </p:nvPr>
        </p:nvSpPr>
        <p:spPr>
          <a:xfrm>
            <a:off x="311700" y="445025"/>
            <a:ext cx="8520600" cy="707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3800"/>
              <a:t>Keep Track of Expenses </a:t>
            </a:r>
            <a:endParaRPr b="1" sz="3800"/>
          </a:p>
        </p:txBody>
      </p:sp>
      <p:sp>
        <p:nvSpPr>
          <p:cNvPr id="84" name="Google Shape;84;p18"/>
          <p:cNvSpPr txBox="1"/>
          <p:nvPr>
            <p:ph idx="1" type="body"/>
          </p:nvPr>
        </p:nvSpPr>
        <p:spPr>
          <a:xfrm>
            <a:off x="311700" y="1281825"/>
            <a:ext cx="8520600" cy="3634500"/>
          </a:xfrm>
          <a:prstGeom prst="rect">
            <a:avLst/>
          </a:prstGeom>
        </p:spPr>
        <p:txBody>
          <a:bodyPr anchorCtr="0" anchor="t" bIns="91425" lIns="91425" spcFirstLastPara="1" rIns="91425" wrap="square" tIns="91425">
            <a:noAutofit/>
          </a:bodyPr>
          <a:lstStyle/>
          <a:p>
            <a:pPr indent="-457200" lvl="0" marL="457200" rtl="0" algn="l">
              <a:spcBef>
                <a:spcPts val="0"/>
              </a:spcBef>
              <a:spcAft>
                <a:spcPts val="0"/>
              </a:spcAft>
              <a:buClr>
                <a:srgbClr val="000000"/>
              </a:buClr>
              <a:buSzPts val="3600"/>
              <a:buChar char="●"/>
            </a:pPr>
            <a:r>
              <a:rPr lang="en" sz="3600">
                <a:solidFill>
                  <a:srgbClr val="000000"/>
                </a:solidFill>
              </a:rPr>
              <a:t>Track </a:t>
            </a:r>
            <a:r>
              <a:rPr lang="en" sz="3600">
                <a:solidFill>
                  <a:srgbClr val="000000"/>
                </a:solidFill>
              </a:rPr>
              <a:t>expenses, especially in the early days.</a:t>
            </a:r>
            <a:endParaRPr sz="3600">
              <a:solidFill>
                <a:srgbClr val="000000"/>
              </a:solidFill>
            </a:endParaRPr>
          </a:p>
          <a:p>
            <a:pPr indent="-457200" lvl="0" marL="457200" rtl="0" algn="l">
              <a:spcBef>
                <a:spcPts val="0"/>
              </a:spcBef>
              <a:spcAft>
                <a:spcPts val="0"/>
              </a:spcAft>
              <a:buClr>
                <a:srgbClr val="000000"/>
              </a:buClr>
              <a:buSzPts val="3600"/>
              <a:buChar char="●"/>
            </a:pPr>
            <a:r>
              <a:rPr lang="en" sz="3600">
                <a:solidFill>
                  <a:srgbClr val="000000"/>
                </a:solidFill>
              </a:rPr>
              <a:t>Make adjustments to spending and saving accordingly. </a:t>
            </a:r>
            <a:endParaRPr sz="3600">
              <a:solidFill>
                <a:srgbClr val="000000"/>
              </a:solidFill>
            </a:endParaRPr>
          </a:p>
          <a:p>
            <a:pPr indent="-457200" lvl="0" marL="457200" rtl="0" algn="l">
              <a:spcBef>
                <a:spcPts val="0"/>
              </a:spcBef>
              <a:spcAft>
                <a:spcPts val="0"/>
              </a:spcAft>
              <a:buClr>
                <a:srgbClr val="000000"/>
              </a:buClr>
              <a:buSzPts val="3600"/>
              <a:buChar char="●"/>
            </a:pPr>
            <a:r>
              <a:rPr lang="en" sz="3600">
                <a:solidFill>
                  <a:srgbClr val="000000"/>
                </a:solidFill>
              </a:rPr>
              <a:t>Review your budget at least monthly. </a:t>
            </a:r>
            <a:endParaRPr sz="3600">
              <a:solidFill>
                <a:srgbClr val="000000"/>
              </a:solidFill>
            </a:endParaRPr>
          </a:p>
          <a:p>
            <a:pPr indent="0" lvl="0" marL="457200" rtl="0" algn="l">
              <a:spcBef>
                <a:spcPts val="1600"/>
              </a:spcBef>
              <a:spcAft>
                <a:spcPts val="1600"/>
              </a:spcAft>
              <a:buNone/>
            </a:pPr>
            <a:r>
              <a:t/>
            </a:r>
            <a:endParaRPr sz="3600">
              <a:solidFill>
                <a:srgbClr val="00000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8" name="Shape 88"/>
        <p:cNvGrpSpPr/>
        <p:nvPr/>
      </p:nvGrpSpPr>
      <p:grpSpPr>
        <a:xfrm>
          <a:off x="0" y="0"/>
          <a:ext cx="0" cy="0"/>
          <a:chOff x="0" y="0"/>
          <a:chExt cx="0" cy="0"/>
        </a:xfrm>
      </p:grpSpPr>
      <p:pic>
        <p:nvPicPr>
          <p:cNvPr id="89" name="Google Shape;89;p19"/>
          <p:cNvPicPr preferRelativeResize="0"/>
          <p:nvPr/>
        </p:nvPicPr>
        <p:blipFill>
          <a:blip r:embed="rId3">
            <a:alphaModFix/>
          </a:blip>
          <a:stretch>
            <a:fillRect/>
          </a:stretch>
        </p:blipFill>
        <p:spPr>
          <a:xfrm>
            <a:off x="2335600" y="335513"/>
            <a:ext cx="4692100" cy="447247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3" name="Shape 93"/>
        <p:cNvGrpSpPr/>
        <p:nvPr/>
      </p:nvGrpSpPr>
      <p:grpSpPr>
        <a:xfrm>
          <a:off x="0" y="0"/>
          <a:ext cx="0" cy="0"/>
          <a:chOff x="0" y="0"/>
          <a:chExt cx="0" cy="0"/>
        </a:xfrm>
      </p:grpSpPr>
      <p:sp>
        <p:nvSpPr>
          <p:cNvPr id="94" name="Google Shape;94;p2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3800"/>
              <a:t>Final Accounting </a:t>
            </a:r>
            <a:endParaRPr b="1" sz="3800"/>
          </a:p>
        </p:txBody>
      </p:sp>
      <p:sp>
        <p:nvSpPr>
          <p:cNvPr id="95" name="Google Shape;95;p20"/>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600">
                <a:solidFill>
                  <a:srgbClr val="000000"/>
                </a:solidFill>
              </a:rPr>
              <a:t>At the end of the summer, look back and take account of what you’ve spent and on what. </a:t>
            </a:r>
            <a:endParaRPr sz="3600">
              <a:solidFill>
                <a:srgbClr val="000000"/>
              </a:solidFill>
            </a:endParaRPr>
          </a:p>
          <a:p>
            <a:pPr indent="-457200" lvl="0" marL="457200" rtl="0" algn="l">
              <a:spcBef>
                <a:spcPts val="1600"/>
              </a:spcBef>
              <a:spcAft>
                <a:spcPts val="0"/>
              </a:spcAft>
              <a:buClr>
                <a:srgbClr val="000000"/>
              </a:buClr>
              <a:buSzPts val="3600"/>
              <a:buChar char="●"/>
            </a:pPr>
            <a:r>
              <a:rPr lang="en" sz="3600">
                <a:solidFill>
                  <a:srgbClr val="000000"/>
                </a:solidFill>
              </a:rPr>
              <a:t>Overspent? </a:t>
            </a:r>
            <a:endParaRPr sz="3600">
              <a:solidFill>
                <a:srgbClr val="000000"/>
              </a:solidFill>
            </a:endParaRPr>
          </a:p>
          <a:p>
            <a:pPr indent="-457200" lvl="0" marL="457200" rtl="0" algn="l">
              <a:spcBef>
                <a:spcPts val="0"/>
              </a:spcBef>
              <a:spcAft>
                <a:spcPts val="0"/>
              </a:spcAft>
              <a:buClr>
                <a:srgbClr val="000000"/>
              </a:buClr>
              <a:buSzPts val="3600"/>
              <a:buChar char="●"/>
            </a:pPr>
            <a:r>
              <a:rPr lang="en" sz="3600">
                <a:solidFill>
                  <a:srgbClr val="000000"/>
                </a:solidFill>
              </a:rPr>
              <a:t>Underspent? </a:t>
            </a:r>
            <a:endParaRPr sz="3600">
              <a:solidFill>
                <a:srgbClr val="000000"/>
              </a:solidFill>
            </a:endParaRPr>
          </a:p>
          <a:p>
            <a:pPr indent="0" lvl="0" marL="0" rtl="0" algn="l">
              <a:spcBef>
                <a:spcPts val="1600"/>
              </a:spcBef>
              <a:spcAft>
                <a:spcPts val="1600"/>
              </a:spcAft>
              <a:buNone/>
            </a:pPr>
            <a:r>
              <a:t/>
            </a:r>
            <a:endParaRPr i="1" sz="3600">
              <a:solidFill>
                <a:srgbClr val="00000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9" name="Shape 99"/>
        <p:cNvGrpSpPr/>
        <p:nvPr/>
      </p:nvGrpSpPr>
      <p:grpSpPr>
        <a:xfrm>
          <a:off x="0" y="0"/>
          <a:ext cx="0" cy="0"/>
          <a:chOff x="0" y="0"/>
          <a:chExt cx="0" cy="0"/>
        </a:xfrm>
      </p:grpSpPr>
      <p:sp>
        <p:nvSpPr>
          <p:cNvPr id="100" name="Google Shape;100;p21"/>
          <p:cNvSpPr txBox="1"/>
          <p:nvPr>
            <p:ph type="title"/>
          </p:nvPr>
        </p:nvSpPr>
        <p:spPr>
          <a:xfrm>
            <a:off x="311700" y="421875"/>
            <a:ext cx="8520600" cy="730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2500"/>
              <a:t>PLEASE READ THIS </a:t>
            </a:r>
            <a:r>
              <a:rPr b="1" lang="en" sz="2500"/>
              <a:t>IMPORTANT TAX INFORMATION</a:t>
            </a:r>
            <a:endParaRPr b="1" sz="2500"/>
          </a:p>
        </p:txBody>
      </p:sp>
      <p:sp>
        <p:nvSpPr>
          <p:cNvPr id="101" name="Google Shape;101;p21"/>
          <p:cNvSpPr txBox="1"/>
          <p:nvPr>
            <p:ph idx="1" type="body"/>
          </p:nvPr>
        </p:nvSpPr>
        <p:spPr>
          <a:xfrm>
            <a:off x="311700" y="1152475"/>
            <a:ext cx="8520600" cy="38280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sz="2200">
                <a:solidFill>
                  <a:srgbClr val="000000"/>
                </a:solidFill>
                <a:latin typeface="Cambria"/>
                <a:ea typeface="Cambria"/>
                <a:cs typeface="Cambria"/>
                <a:sym typeface="Cambria"/>
              </a:rPr>
              <a:t>The regulations regarding federal tax withholding and reporting are different for international students who are classified as non-resident aliens for income tax purposes. This income will be reported to the IRS as income to the recipient. </a:t>
            </a:r>
            <a:endParaRPr sz="2200">
              <a:solidFill>
                <a:srgbClr val="000000"/>
              </a:solidFill>
              <a:latin typeface="Cambria"/>
              <a:ea typeface="Cambria"/>
              <a:cs typeface="Cambria"/>
              <a:sym typeface="Cambria"/>
            </a:endParaRPr>
          </a:p>
          <a:p>
            <a:pPr indent="0" lvl="0" marL="0" rtl="0" algn="l">
              <a:lnSpc>
                <a:spcPct val="100000"/>
              </a:lnSpc>
              <a:spcBef>
                <a:spcPts val="0"/>
              </a:spcBef>
              <a:spcAft>
                <a:spcPts val="0"/>
              </a:spcAft>
              <a:buNone/>
            </a:pPr>
            <a:r>
              <a:t/>
            </a:r>
            <a:endParaRPr sz="2200">
              <a:solidFill>
                <a:srgbClr val="000000"/>
              </a:solidFill>
              <a:latin typeface="Cambria"/>
              <a:ea typeface="Cambria"/>
              <a:cs typeface="Cambria"/>
              <a:sym typeface="Cambria"/>
            </a:endParaRPr>
          </a:p>
          <a:p>
            <a:pPr indent="0" lvl="0" marL="0" rtl="0" algn="l">
              <a:lnSpc>
                <a:spcPct val="100000"/>
              </a:lnSpc>
              <a:spcBef>
                <a:spcPts val="0"/>
              </a:spcBef>
              <a:spcAft>
                <a:spcPts val="0"/>
              </a:spcAft>
              <a:buClr>
                <a:schemeClr val="dk1"/>
              </a:buClr>
              <a:buSzPts val="1100"/>
              <a:buFont typeface="Arial"/>
              <a:buNone/>
            </a:pPr>
            <a:r>
              <a:rPr lang="en" sz="2200">
                <a:solidFill>
                  <a:srgbClr val="000000"/>
                </a:solidFill>
                <a:latin typeface="Cambria"/>
                <a:ea typeface="Cambria"/>
                <a:cs typeface="Cambria"/>
                <a:sym typeface="Cambria"/>
              </a:rPr>
              <a:t>As a result, if a student is not a United States citizen, Resident Alien or does not currently have DACA status, that student will need to </a:t>
            </a:r>
            <a:r>
              <a:rPr lang="en" sz="2200" u="sng">
                <a:solidFill>
                  <a:srgbClr val="000000"/>
                </a:solidFill>
                <a:latin typeface="Cambria"/>
                <a:ea typeface="Cambria"/>
                <a:cs typeface="Cambria"/>
                <a:sym typeface="Cambria"/>
              </a:rPr>
              <a:t>contact Joseph Cataldi in the Business Office (jcatald1@swarthmore.edu) </a:t>
            </a:r>
            <a:r>
              <a:rPr lang="en" sz="2200">
                <a:solidFill>
                  <a:srgbClr val="000000"/>
                </a:solidFill>
                <a:latin typeface="Cambria"/>
                <a:ea typeface="Cambria"/>
                <a:cs typeface="Cambria"/>
                <a:sym typeface="Cambria"/>
              </a:rPr>
              <a:t>to learn how they will be affected. Please note, funds will not be released until this step has been completed.</a:t>
            </a:r>
            <a:endParaRPr sz="2200">
              <a:solidFill>
                <a:srgbClr val="000000"/>
              </a:solidFill>
              <a:latin typeface="Cambria"/>
              <a:ea typeface="Cambria"/>
              <a:cs typeface="Cambria"/>
              <a:sym typeface="Cambria"/>
            </a:endParaRPr>
          </a:p>
          <a:p>
            <a:pPr indent="0" lvl="0" marL="0" rtl="0" algn="l">
              <a:spcBef>
                <a:spcPts val="0"/>
              </a:spcBef>
              <a:spcAft>
                <a:spcPts val="1600"/>
              </a:spcAft>
              <a:buNone/>
            </a:pPr>
            <a:r>
              <a:t/>
            </a:r>
            <a:endParaRPr sz="2200">
              <a:solidFill>
                <a:srgbClr val="000000"/>
              </a:solidFill>
              <a:latin typeface="Cambria"/>
              <a:ea typeface="Cambria"/>
              <a:cs typeface="Cambria"/>
              <a:sym typeface="Cambria"/>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