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2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y="5143500" cx="9144000"/>
  <p:notesSz cx="6858000" cy="9144000"/>
  <p:embeddedFontLst>
    <p:embeddedFont>
      <p:font typeface="Roboto Slab Light"/>
      <p:regular r:id="rId30"/>
      <p:bold r:id="rId31"/>
    </p:embeddedFont>
    <p:embeddedFont>
      <p:font typeface="Roboto Slab"/>
      <p:regular r:id="rId32"/>
      <p:bold r:id="rId33"/>
    </p:embeddedFont>
    <p:embeddedFont>
      <p:font typeface="Lato"/>
      <p:regular r:id="rId34"/>
      <p:bold r:id="rId35"/>
      <p:italic r:id="rId36"/>
      <p:boldItalic r:id="rId37"/>
    </p:embeddedFont>
    <p:embeddedFont>
      <p:font typeface="Lato Ligh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3D72BDE-6F00-4953-B946-6ECF9D033549}">
  <a:tblStyle styleId="{B3D72BDE-6F00-4953-B946-6ECF9D03354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Light-italic.fntdata"/><Relationship Id="rId20" Type="http://schemas.openxmlformats.org/officeDocument/2006/relationships/slide" Target="slides/slide13.xml"/><Relationship Id="rId41" Type="http://schemas.openxmlformats.org/officeDocument/2006/relationships/font" Target="fonts/LatoLight-bold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SlabLight-bold.fntdata"/><Relationship Id="rId30" Type="http://schemas.openxmlformats.org/officeDocument/2006/relationships/font" Target="fonts/RobotoSlabLight-regular.fntdata"/><Relationship Id="rId11" Type="http://schemas.openxmlformats.org/officeDocument/2006/relationships/slide" Target="slides/slide4.xml"/><Relationship Id="rId33" Type="http://schemas.openxmlformats.org/officeDocument/2006/relationships/font" Target="fonts/RobotoSlab-bold.fntdata"/><Relationship Id="rId10" Type="http://schemas.openxmlformats.org/officeDocument/2006/relationships/slide" Target="slides/slide3.xml"/><Relationship Id="rId32" Type="http://schemas.openxmlformats.org/officeDocument/2006/relationships/font" Target="fonts/RobotoSlab-regular.fntdata"/><Relationship Id="rId13" Type="http://schemas.openxmlformats.org/officeDocument/2006/relationships/slide" Target="slides/slide6.xml"/><Relationship Id="rId35" Type="http://schemas.openxmlformats.org/officeDocument/2006/relationships/font" Target="fonts/Lato-bold.fntdata"/><Relationship Id="rId12" Type="http://schemas.openxmlformats.org/officeDocument/2006/relationships/slide" Target="slides/slide5.xml"/><Relationship Id="rId34" Type="http://schemas.openxmlformats.org/officeDocument/2006/relationships/font" Target="fonts/Lato-regular.fntdata"/><Relationship Id="rId15" Type="http://schemas.openxmlformats.org/officeDocument/2006/relationships/slide" Target="slides/slide8.xml"/><Relationship Id="rId37" Type="http://schemas.openxmlformats.org/officeDocument/2006/relationships/font" Target="fonts/Lato-boldItalic.fntdata"/><Relationship Id="rId14" Type="http://schemas.openxmlformats.org/officeDocument/2006/relationships/slide" Target="slides/slide7.xml"/><Relationship Id="rId36" Type="http://schemas.openxmlformats.org/officeDocument/2006/relationships/font" Target="fonts/Lato-italic.fntdata"/><Relationship Id="rId17" Type="http://schemas.openxmlformats.org/officeDocument/2006/relationships/slide" Target="slides/slide10.xml"/><Relationship Id="rId39" Type="http://schemas.openxmlformats.org/officeDocument/2006/relationships/font" Target="fonts/LatoLight-bold.fntdata"/><Relationship Id="rId16" Type="http://schemas.openxmlformats.org/officeDocument/2006/relationships/slide" Target="slides/slide9.xml"/><Relationship Id="rId38" Type="http://schemas.openxmlformats.org/officeDocument/2006/relationships/font" Target="fonts/LatoLight-regular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55fd111e1d_0_6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55fd111e1d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55fd111e1d_0_6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55fd111e1d_0_6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55fd111e1d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55fd111e1d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5fd111e1d_0_1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5fd111e1d_0_1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55fd111e1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55fd111e1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55fd111e1d_0_64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55fd111e1d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55fd111e1d_1_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55fd111e1d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55fd111e1d_1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55fd111e1d_1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55fd111e1d_0_63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55fd111e1d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55fd111e1d_1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55fd111e1d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5fd111e1d_1_6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5fd111e1d_1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5fd111e1d_0_16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5fd111e1d_0_1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5fd111e1d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55fd111e1d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5fd111e1d_1_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5fd111e1d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55fd111e1d_0_78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55fd111e1d_0_7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2db4cf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2db4cf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562db4cf2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562db4cf2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62db4cf2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562db4cf2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62db4cf2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62db4cf2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562db4cf2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562db4cf2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55fd111e1d_0_16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55fd111e1d_0_16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55fd111e1d_0_16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55fd111e1d_0_1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noFill/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4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4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4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" name="Google Shape;66;p14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67" name="Google Shape;67;p1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" name="Google Shape;69;p14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70" name="Google Shape;70;p1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8" name="Google Shape;78;p14"/>
          <p:cNvSpPr txBox="1"/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9" name="Google Shape;79;p14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4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5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5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5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5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" name="Google Shape;95;p15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96" name="Google Shape;96;p15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" name="Google Shape;98;p15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99" name="Google Shape;99;p1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07" name="Google Shape;107;p15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7CBE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A7D86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"/>
          <p:cNvSpPr txBox="1"/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9pPr>
          </a:lstStyle>
          <a:p/>
        </p:txBody>
      </p:sp>
      <p:sp>
        <p:nvSpPr>
          <p:cNvPr id="111" name="Google Shape;111;p15"/>
          <p:cNvSpPr txBox="1"/>
          <p:nvPr>
            <p:ph idx="1" type="subTitle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2000"/>
              <a:buNone/>
              <a:defRPr>
                <a:solidFill>
                  <a:srgbClr val="FFB600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6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6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6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6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6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6"/>
          <p:cNvSpPr/>
          <p:nvPr/>
        </p:nvSpPr>
        <p:spPr>
          <a:xfrm>
            <a:off x="8327788" y="46647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7" name="Google Shape;127;p16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128" name="Google Shape;128;p1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" name="Google Shape;130;p16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131" name="Google Shape;131;p1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6"/>
          <p:cNvSpPr txBox="1"/>
          <p:nvPr>
            <p:ph idx="1" type="body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○"/>
              <a:defRPr i="1" sz="3000">
                <a:solidFill>
                  <a:srgbClr val="4A5C65"/>
                </a:solidFill>
              </a:defRPr>
            </a:lvl1pPr>
            <a:lvl2pPr indent="-419100" lvl="1" marL="9144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2pPr>
            <a:lvl3pPr indent="-419100" lvl="2" marL="13716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3pPr>
            <a:lvl4pPr indent="-419100" lvl="3" marL="18288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4pPr>
            <a:lvl5pPr indent="-419100" lvl="4" marL="22860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5pPr>
            <a:lvl6pPr indent="-419100" lvl="5" marL="27432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6pPr>
            <a:lvl7pPr indent="-419100" lvl="6" marL="32004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7pPr>
            <a:lvl8pPr indent="-419100" lvl="7" marL="36576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8pPr>
            <a:lvl9pPr indent="-419100" lvl="8" marL="4114800" rtl="0" algn="ctr">
              <a:spcBef>
                <a:spcPts val="1000"/>
              </a:spcBef>
              <a:spcAft>
                <a:spcPts val="100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9pPr>
          </a:lstStyle>
          <a:p/>
        </p:txBody>
      </p:sp>
      <p:sp>
        <p:nvSpPr>
          <p:cNvPr id="140" name="Google Shape;140;p1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7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7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6" name="Google Shape;156;p17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57" name="Google Shape;157;p1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17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60" name="Google Shape;160;p1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8" name="Google Shape;168;p17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69" name="Google Shape;169;p17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◦"/>
              <a:defRPr/>
            </a:lvl9pPr>
          </a:lstStyle>
          <a:p/>
        </p:txBody>
      </p:sp>
      <p:sp>
        <p:nvSpPr>
          <p:cNvPr id="170" name="Google Shape;170;p1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8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8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8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" name="Google Shape;186;p1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87" name="Google Shape;187;p1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9" name="Google Shape;189;p18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90" name="Google Shape;190;p1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8" name="Google Shape;198;p18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99" name="Google Shape;199;p18"/>
          <p:cNvSpPr txBox="1"/>
          <p:nvPr>
            <p:ph idx="1" type="body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200" name="Google Shape;200;p18"/>
          <p:cNvSpPr txBox="1"/>
          <p:nvPr>
            <p:ph idx="2" type="body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201" name="Google Shape;201;p18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9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9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9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9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9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19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18" name="Google Shape;218;p1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19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221" name="Google Shape;221;p1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9" name="Google Shape;229;p19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30" name="Google Shape;230;p19"/>
          <p:cNvSpPr txBox="1"/>
          <p:nvPr>
            <p:ph idx="1" type="body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231" name="Google Shape;231;p19"/>
          <p:cNvSpPr txBox="1"/>
          <p:nvPr>
            <p:ph idx="2" type="body"/>
          </p:nvPr>
        </p:nvSpPr>
        <p:spPr>
          <a:xfrm>
            <a:off x="4637114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232" name="Google Shape;232;p19"/>
          <p:cNvSpPr txBox="1"/>
          <p:nvPr>
            <p:ph idx="3" type="body"/>
          </p:nvPr>
        </p:nvSpPr>
        <p:spPr>
          <a:xfrm>
            <a:off x="6591228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233" name="Google Shape;233;p19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0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0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0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0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9" name="Google Shape;249;p20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50" name="Google Shape;250;p2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2" name="Google Shape;252;p20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253" name="Google Shape;253;p2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1" name="Google Shape;261;p20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62" name="Google Shape;262;p20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1"/>
          <p:cNvSpPr/>
          <p:nvPr/>
        </p:nvSpPr>
        <p:spPr>
          <a:xfrm>
            <a:off x="794200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1"/>
          <p:cNvSpPr/>
          <p:nvPr/>
        </p:nvSpPr>
        <p:spPr>
          <a:xfrm>
            <a:off x="-140400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1"/>
          <p:cNvSpPr/>
          <p:nvPr/>
        </p:nvSpPr>
        <p:spPr>
          <a:xfrm>
            <a:off x="8079301" y="3776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1"/>
          <p:cNvSpPr/>
          <p:nvPr/>
        </p:nvSpPr>
        <p:spPr>
          <a:xfrm>
            <a:off x="696550" y="917625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1"/>
          <p:cNvSpPr/>
          <p:nvPr/>
        </p:nvSpPr>
        <p:spPr>
          <a:xfrm>
            <a:off x="8924303" y="11938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1"/>
          <p:cNvSpPr/>
          <p:nvPr/>
        </p:nvSpPr>
        <p:spPr>
          <a:xfrm>
            <a:off x="7724347" y="7671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1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528659" y="-124724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1"/>
          <p:cNvSpPr/>
          <p:nvPr/>
        </p:nvSpPr>
        <p:spPr>
          <a:xfrm>
            <a:off x="8327788" y="6261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4" name="Google Shape;274;p21"/>
          <p:cNvGrpSpPr/>
          <p:nvPr/>
        </p:nvGrpSpPr>
        <p:grpSpPr>
          <a:xfrm>
            <a:off x="154025" y="438904"/>
            <a:ext cx="508851" cy="478711"/>
            <a:chOff x="5972700" y="2330200"/>
            <a:chExt cx="411625" cy="387275"/>
          </a:xfrm>
        </p:grpSpPr>
        <p:sp>
          <p:nvSpPr>
            <p:cNvPr id="275" name="Google Shape;275;p21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1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7" name="Google Shape;277;p21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 rtl="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278" name="Google Shape;278;p21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9" name="Google Shape;279;p21"/>
          <p:cNvGrpSpPr/>
          <p:nvPr/>
        </p:nvGrpSpPr>
        <p:grpSpPr>
          <a:xfrm>
            <a:off x="7915421" y="229147"/>
            <a:ext cx="236882" cy="375437"/>
            <a:chOff x="6718575" y="2318625"/>
            <a:chExt cx="256950" cy="407375"/>
          </a:xfrm>
        </p:grpSpPr>
        <p:sp>
          <p:nvSpPr>
            <p:cNvPr id="280" name="Google Shape;280;p2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8" name="Google Shape;288;p21"/>
          <p:cNvSpPr txBox="1"/>
          <p:nvPr>
            <p:ph idx="12" type="sldNum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2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2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2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2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2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2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2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2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2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2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4" name="Google Shape;304;p22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05" name="Google Shape;305;p2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7" name="Google Shape;307;p22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08" name="Google Shape;308;p2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6" name="Google Shape;316;p22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2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3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fmla="val 7929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3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3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3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3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3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3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3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3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3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3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33" name="Google Shape;333;p23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36" name="Google Shape;336;p2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4" name="Google Shape;344;p2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Aqua">
  <p:cSld name="BLANK_1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4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4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4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4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4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4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4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2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61" name="Google Shape;361;p2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3" name="Google Shape;363;p24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64" name="Google Shape;364;p2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2" name="Google Shape;372;p2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Yellow">
  <p:cSld name="BLANK_1_1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5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5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25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5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5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5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5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25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5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5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5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5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8" name="Google Shape;388;p25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89" name="Google Shape;389;p25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5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1" name="Google Shape;391;p25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92" name="Google Shape;392;p2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2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Magenta">
  <p:cSld name="BLANK_1_1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6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6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6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6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2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6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2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26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26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6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6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6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C40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5" name="Google Shape;415;p2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416" name="Google Shape;416;p2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8" name="Google Shape;418;p26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419" name="Google Shape;419;p2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7" name="Google Shape;427;p26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2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○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rt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7"/>
          <p:cNvSpPr txBox="1"/>
          <p:nvPr>
            <p:ph idx="4294967295" type="ctrTitle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B600"/>
                </a:solidFill>
              </a:rPr>
              <a:t>Welcome</a:t>
            </a:r>
            <a:r>
              <a:rPr lang="en" sz="6000">
                <a:solidFill>
                  <a:srgbClr val="FFB600"/>
                </a:solidFill>
              </a:rPr>
              <a:t>!</a:t>
            </a:r>
            <a:endParaRPr sz="6000">
              <a:solidFill>
                <a:srgbClr val="FFB600"/>
              </a:solidFill>
            </a:endParaRPr>
          </a:p>
        </p:txBody>
      </p:sp>
      <p:sp>
        <p:nvSpPr>
          <p:cNvPr id="434" name="Google Shape;434;p27"/>
          <p:cNvSpPr txBox="1"/>
          <p:nvPr>
            <p:ph idx="4294967295" type="subTitle"/>
          </p:nvPr>
        </p:nvSpPr>
        <p:spPr>
          <a:xfrm>
            <a:off x="685800" y="2401970"/>
            <a:ext cx="65937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Networking 101</a:t>
            </a:r>
            <a:endParaRPr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Lang Center Summer Grantees 2019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435" name="Google Shape;435;p2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6"/>
          <p:cNvSpPr txBox="1"/>
          <p:nvPr>
            <p:ph type="ctrTitle"/>
          </p:nvPr>
        </p:nvSpPr>
        <p:spPr>
          <a:xfrm>
            <a:off x="2886100" y="1888150"/>
            <a:ext cx="3371700" cy="160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Best Practices </a:t>
            </a:r>
            <a:endParaRPr>
              <a:solidFill>
                <a:srgbClr val="4A5C6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for </a:t>
            </a:r>
            <a:endParaRPr>
              <a:solidFill>
                <a:srgbClr val="4A5C6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Successful Networking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7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Connections</a:t>
            </a:r>
            <a:endParaRPr/>
          </a:p>
        </p:txBody>
      </p:sp>
      <p:sp>
        <p:nvSpPr>
          <p:cNvPr id="495" name="Google Shape;495;p37"/>
          <p:cNvSpPr txBox="1"/>
          <p:nvPr>
            <p:ph idx="1" type="body"/>
          </p:nvPr>
        </p:nvSpPr>
        <p:spPr>
          <a:xfrm>
            <a:off x="2901875" y="7286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Understand your educational/career story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Where have you been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How has your journey shaped you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Where do you want to go?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Set a simple goal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What do you hope to gain from conversations(s)?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Remember to follow-up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If </a:t>
            </a:r>
            <a:r>
              <a:rPr lang="en" sz="1800"/>
              <a:t>appropriate</a:t>
            </a:r>
            <a:r>
              <a:rPr lang="en" sz="1800"/>
              <a:t>, propose plans for next conversation 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8"/>
          <p:cNvSpPr txBox="1"/>
          <p:nvPr>
            <p:ph idx="1" type="body"/>
          </p:nvPr>
        </p:nvSpPr>
        <p:spPr>
          <a:xfrm>
            <a:off x="2901875" y="7286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When networking, DO: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Arrive on time dressed for the occasion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Use</a:t>
            </a:r>
            <a:r>
              <a:rPr lang="en" sz="1800"/>
              <a:t> eye contact, handshake firmly  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Bring up-to-date resume, business card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Ensure information on resume, LinkedIn, personal site </a:t>
            </a:r>
            <a:r>
              <a:rPr lang="en" sz="1800"/>
              <a:t>consistent</a:t>
            </a:r>
            <a:r>
              <a:rPr lang="en" sz="1800"/>
              <a:t> 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38"/>
          <p:cNvSpPr/>
          <p:nvPr/>
        </p:nvSpPr>
        <p:spPr>
          <a:xfrm>
            <a:off x="212400" y="961725"/>
            <a:ext cx="1860000" cy="1860000"/>
          </a:xfrm>
          <a:prstGeom prst="ellipse">
            <a:avLst/>
          </a:prstGeom>
          <a:solidFill>
            <a:srgbClr val="A7D86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2" name="Google Shape;502;p38"/>
          <p:cNvGrpSpPr/>
          <p:nvPr/>
        </p:nvGrpSpPr>
        <p:grpSpPr>
          <a:xfrm>
            <a:off x="355391" y="1104741"/>
            <a:ext cx="1574253" cy="1574253"/>
            <a:chOff x="1278900" y="2333250"/>
            <a:chExt cx="381175" cy="381175"/>
          </a:xfrm>
        </p:grpSpPr>
        <p:sp>
          <p:nvSpPr>
            <p:cNvPr id="503" name="Google Shape;503;p3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39"/>
          <p:cNvSpPr/>
          <p:nvPr/>
        </p:nvSpPr>
        <p:spPr>
          <a:xfrm>
            <a:off x="212400" y="961725"/>
            <a:ext cx="1860000" cy="18600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2" name="Google Shape;512;p39"/>
          <p:cNvGrpSpPr/>
          <p:nvPr/>
        </p:nvGrpSpPr>
        <p:grpSpPr>
          <a:xfrm>
            <a:off x="359450" y="1108772"/>
            <a:ext cx="1565905" cy="1565905"/>
            <a:chOff x="2623275" y="2333250"/>
            <a:chExt cx="381175" cy="381175"/>
          </a:xfrm>
        </p:grpSpPr>
        <p:sp>
          <p:nvSpPr>
            <p:cNvPr id="513" name="Google Shape;513;p39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7" name="Google Shape;517;p39"/>
          <p:cNvSpPr txBox="1"/>
          <p:nvPr>
            <p:ph idx="1" type="body"/>
          </p:nvPr>
        </p:nvSpPr>
        <p:spPr>
          <a:xfrm>
            <a:off x="2901875" y="7286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Do not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Chew gum, or u</a:t>
            </a:r>
            <a:r>
              <a:rPr lang="en" sz="1800"/>
              <a:t>se jargon, slang, etc.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Be afraid to ask questions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OR</a:t>
            </a:r>
            <a:r>
              <a:rPr lang="en" sz="1800"/>
              <a:t> dominate conversation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Speak to only one person 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Forget how you aim to present yourself professionally! 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0"/>
          <p:cNvSpPr/>
          <p:nvPr/>
        </p:nvSpPr>
        <p:spPr>
          <a:xfrm>
            <a:off x="3459600" y="628000"/>
            <a:ext cx="2224800" cy="2224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40"/>
          <p:cNvSpPr txBox="1"/>
          <p:nvPr>
            <p:ph idx="4294967295" type="ctrTitle"/>
          </p:nvPr>
        </p:nvSpPr>
        <p:spPr>
          <a:xfrm>
            <a:off x="2205425" y="2708950"/>
            <a:ext cx="47331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Questions?</a:t>
            </a:r>
            <a:endParaRPr sz="6000"/>
          </a:p>
        </p:txBody>
      </p:sp>
      <p:sp>
        <p:nvSpPr>
          <p:cNvPr id="524" name="Google Shape;524;p40"/>
          <p:cNvSpPr/>
          <p:nvPr/>
        </p:nvSpPr>
        <p:spPr>
          <a:xfrm>
            <a:off x="3593939" y="962288"/>
            <a:ext cx="226251" cy="21606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40"/>
          <p:cNvSpPr/>
          <p:nvPr/>
        </p:nvSpPr>
        <p:spPr>
          <a:xfrm rot="2697328">
            <a:off x="5346647" y="2148789"/>
            <a:ext cx="343459" cy="327947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40"/>
          <p:cNvSpPr/>
          <p:nvPr/>
        </p:nvSpPr>
        <p:spPr>
          <a:xfrm>
            <a:off x="5356714" y="1881143"/>
            <a:ext cx="137570" cy="13142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0"/>
          <p:cNvSpPr/>
          <p:nvPr/>
        </p:nvSpPr>
        <p:spPr>
          <a:xfrm rot="1280404">
            <a:off x="3589575" y="1613971"/>
            <a:ext cx="137564" cy="13139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40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9" name="Google Shape;529;p40"/>
          <p:cNvSpPr/>
          <p:nvPr/>
        </p:nvSpPr>
        <p:spPr>
          <a:xfrm>
            <a:off x="3941440" y="1151865"/>
            <a:ext cx="1294042" cy="1177064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76200">
            <a:solidFill>
              <a:srgbClr val="7CBE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40"/>
          <p:cNvSpPr txBox="1"/>
          <p:nvPr/>
        </p:nvSpPr>
        <p:spPr>
          <a:xfrm>
            <a:off x="4225763" y="1402175"/>
            <a:ext cx="725400" cy="5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C4067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  <a:endParaRPr sz="6000">
              <a:solidFill>
                <a:srgbClr val="FC4067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1"/>
          <p:cNvSpPr txBox="1"/>
          <p:nvPr>
            <p:ph type="ctrTitle"/>
          </p:nvPr>
        </p:nvSpPr>
        <p:spPr>
          <a:xfrm>
            <a:off x="2886100" y="1888150"/>
            <a:ext cx="3371700" cy="160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Activity: </a:t>
            </a:r>
            <a:r>
              <a:rPr lang="en">
                <a:solidFill>
                  <a:srgbClr val="4A5C65"/>
                </a:solidFill>
              </a:rPr>
              <a:t> Networking Scenarios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2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</a:t>
            </a:r>
            <a:endParaRPr/>
          </a:p>
        </p:txBody>
      </p:sp>
      <p:sp>
        <p:nvSpPr>
          <p:cNvPr id="541" name="Google Shape;541;p42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Form groups of 3, play out scenario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2 actors (1 student, 1 potential connection) 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1 observer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Each student should play each role once</a:t>
            </a:r>
            <a:endParaRPr sz="1800"/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Afterward, discuss: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Did the student networker gain useful information or make a connection? How? 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What did the student networker do well?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How could they improve next time?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3"/>
          <p:cNvSpPr txBox="1"/>
          <p:nvPr>
            <p:ph idx="1" type="body"/>
          </p:nvPr>
        </p:nvSpPr>
        <p:spPr>
          <a:xfrm>
            <a:off x="1242150" y="15600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0" lang="en" sz="2400"/>
              <a:t>A</a:t>
            </a:r>
            <a:r>
              <a:rPr i="0" lang="en" sz="2400"/>
              <a:t>t a local networking event you notice a hiring manager for an organization you’ve always dreamed of working for.</a:t>
            </a:r>
            <a:endParaRPr i="0" sz="2400"/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i="0" lang="en" sz="2400"/>
              <a:t> </a:t>
            </a:r>
            <a:r>
              <a:rPr b="1" i="0" lang="en" sz="2400">
                <a:latin typeface="Lato"/>
                <a:ea typeface="Lato"/>
                <a:cs typeface="Lato"/>
                <a:sym typeface="Lato"/>
              </a:rPr>
              <a:t>What do you say?</a:t>
            </a:r>
            <a:endParaRPr b="1" i="0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47" name="Google Shape;547;p4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8" name="Google Shape;548;p43"/>
          <p:cNvSpPr txBox="1"/>
          <p:nvPr/>
        </p:nvSpPr>
        <p:spPr>
          <a:xfrm>
            <a:off x="4224300" y="270625"/>
            <a:ext cx="6954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6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4"/>
          <p:cNvSpPr txBox="1"/>
          <p:nvPr>
            <p:ph idx="1" type="body"/>
          </p:nvPr>
        </p:nvSpPr>
        <p:spPr>
          <a:xfrm>
            <a:off x="1242150" y="15600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0" lang="en" sz="2400"/>
              <a:t>In the first week of your summer internship, you learn about a Swattie working in a high-level role in the organization. You work on the same floor, and hope to learn more about their path post-Swarthmore. </a:t>
            </a:r>
            <a:endParaRPr i="0" sz="2400"/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i="0" lang="en" sz="2400">
                <a:latin typeface="Lato"/>
                <a:ea typeface="Lato"/>
                <a:cs typeface="Lato"/>
                <a:sym typeface="Lato"/>
              </a:rPr>
              <a:t>How do you </a:t>
            </a:r>
            <a:r>
              <a:rPr b="1" i="0" lang="en" sz="2400">
                <a:latin typeface="Lato"/>
                <a:ea typeface="Lato"/>
                <a:cs typeface="Lato"/>
                <a:sym typeface="Lato"/>
              </a:rPr>
              <a:t>initiate</a:t>
            </a:r>
            <a:r>
              <a:rPr b="1" i="0" lang="en" sz="2400">
                <a:latin typeface="Lato"/>
                <a:ea typeface="Lato"/>
                <a:cs typeface="Lato"/>
                <a:sym typeface="Lato"/>
              </a:rPr>
              <a:t> conversation? </a:t>
            </a:r>
            <a:endParaRPr b="1" i="0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4" name="Google Shape;554;p4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5" name="Google Shape;555;p44"/>
          <p:cNvSpPr txBox="1"/>
          <p:nvPr/>
        </p:nvSpPr>
        <p:spPr>
          <a:xfrm>
            <a:off x="4224300" y="270625"/>
            <a:ext cx="6954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6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5"/>
          <p:cNvSpPr txBox="1"/>
          <p:nvPr>
            <p:ph idx="1" type="body"/>
          </p:nvPr>
        </p:nvSpPr>
        <p:spPr>
          <a:xfrm>
            <a:off x="1242150" y="15600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0" lang="en" sz="2400"/>
              <a:t>One Friday evening while at dinner with </a:t>
            </a:r>
            <a:r>
              <a:rPr i="0" lang="en" sz="2400"/>
              <a:t>colleagues</a:t>
            </a:r>
            <a:r>
              <a:rPr i="0" lang="en" sz="2400"/>
              <a:t>, you </a:t>
            </a:r>
            <a:r>
              <a:rPr i="0" lang="en" sz="2400"/>
              <a:t>notice</a:t>
            </a:r>
            <a:r>
              <a:rPr i="0" lang="en" sz="2400"/>
              <a:t> someone who has just been hired by the organization post-graduation. You would like to know more about how they secured their job. </a:t>
            </a:r>
            <a:endParaRPr i="0" sz="2400"/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i="0" lang="en" sz="2400">
                <a:latin typeface="Lato"/>
                <a:ea typeface="Lato"/>
                <a:cs typeface="Lato"/>
                <a:sym typeface="Lato"/>
              </a:rPr>
              <a:t>How do you approach them? </a:t>
            </a:r>
            <a:endParaRPr b="1" i="0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1" name="Google Shape;561;p4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2" name="Google Shape;562;p45"/>
          <p:cNvSpPr txBox="1"/>
          <p:nvPr/>
        </p:nvSpPr>
        <p:spPr>
          <a:xfrm>
            <a:off x="4224300" y="270625"/>
            <a:ext cx="6954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6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8"/>
          <p:cNvSpPr txBox="1"/>
          <p:nvPr>
            <p:ph idx="4294967295" type="ctrTitle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</a:rPr>
              <a:t>Agenda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441" name="Google Shape;441;p28"/>
          <p:cNvSpPr txBox="1"/>
          <p:nvPr>
            <p:ph idx="4294967295" type="subTitle"/>
          </p:nvPr>
        </p:nvSpPr>
        <p:spPr>
          <a:xfrm>
            <a:off x="2148300" y="2401975"/>
            <a:ext cx="51312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FFFFFF"/>
                </a:solidFill>
              </a:rPr>
              <a:t>4:30-5:00 | Eat Up!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FFFFFF"/>
                </a:solidFill>
              </a:rPr>
              <a:t>5:00-5:30 | Intro Presentation 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FFFFFF"/>
                </a:solidFill>
              </a:rPr>
              <a:t>5:30-6:30 | Group Activity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6"/>
          <p:cNvSpPr txBox="1"/>
          <p:nvPr>
            <p:ph idx="1" type="subTitle"/>
          </p:nvPr>
        </p:nvSpPr>
        <p:spPr>
          <a:xfrm>
            <a:off x="2886150" y="2541002"/>
            <a:ext cx="337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Connect with 3 students working in your issue area. </a:t>
            </a:r>
            <a:endParaRPr/>
          </a:p>
        </p:txBody>
      </p:sp>
      <p:sp>
        <p:nvSpPr>
          <p:cNvPr id="568" name="Google Shape;568;p46"/>
          <p:cNvSpPr txBox="1"/>
          <p:nvPr>
            <p:ph type="ctrTitle"/>
          </p:nvPr>
        </p:nvSpPr>
        <p:spPr>
          <a:xfrm>
            <a:off x="2886150" y="151290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Challenge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7"/>
          <p:cNvSpPr/>
          <p:nvPr/>
        </p:nvSpPr>
        <p:spPr>
          <a:xfrm>
            <a:off x="3459600" y="628000"/>
            <a:ext cx="2224800" cy="2224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47"/>
          <p:cNvSpPr txBox="1"/>
          <p:nvPr>
            <p:ph idx="4294967295" type="ctrTitle"/>
          </p:nvPr>
        </p:nvSpPr>
        <p:spPr>
          <a:xfrm>
            <a:off x="2205425" y="2708950"/>
            <a:ext cx="47331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Questions?</a:t>
            </a:r>
            <a:endParaRPr sz="6000"/>
          </a:p>
        </p:txBody>
      </p:sp>
      <p:sp>
        <p:nvSpPr>
          <p:cNvPr id="575" name="Google Shape;575;p47"/>
          <p:cNvSpPr/>
          <p:nvPr/>
        </p:nvSpPr>
        <p:spPr>
          <a:xfrm>
            <a:off x="3593939" y="962288"/>
            <a:ext cx="226251" cy="21606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47"/>
          <p:cNvSpPr/>
          <p:nvPr/>
        </p:nvSpPr>
        <p:spPr>
          <a:xfrm rot="2697328">
            <a:off x="5346647" y="2148789"/>
            <a:ext cx="343459" cy="327947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47"/>
          <p:cNvSpPr/>
          <p:nvPr/>
        </p:nvSpPr>
        <p:spPr>
          <a:xfrm>
            <a:off x="5356714" y="1881143"/>
            <a:ext cx="137570" cy="13142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47"/>
          <p:cNvSpPr/>
          <p:nvPr/>
        </p:nvSpPr>
        <p:spPr>
          <a:xfrm rot="1280404">
            <a:off x="3589575" y="1613971"/>
            <a:ext cx="137564" cy="13139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4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0" name="Google Shape;580;p47"/>
          <p:cNvSpPr/>
          <p:nvPr/>
        </p:nvSpPr>
        <p:spPr>
          <a:xfrm>
            <a:off x="3941440" y="1151865"/>
            <a:ext cx="1294042" cy="1177064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76200">
            <a:solidFill>
              <a:srgbClr val="7CBE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47"/>
          <p:cNvSpPr txBox="1"/>
          <p:nvPr/>
        </p:nvSpPr>
        <p:spPr>
          <a:xfrm>
            <a:off x="4225763" y="1402175"/>
            <a:ext cx="725400" cy="5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C4067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  <a:endParaRPr sz="6000">
              <a:solidFill>
                <a:srgbClr val="FC4067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8"/>
          <p:cNvSpPr txBox="1"/>
          <p:nvPr>
            <p:ph idx="4294967295" type="ctrTitle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</a:rPr>
              <a:t>Thanks</a:t>
            </a:r>
            <a:r>
              <a:rPr lang="en" sz="4800"/>
              <a:t>!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587" name="Google Shape;587;p48"/>
          <p:cNvSpPr txBox="1"/>
          <p:nvPr>
            <p:ph idx="4294967295" type="subTitle"/>
          </p:nvPr>
        </p:nvSpPr>
        <p:spPr>
          <a:xfrm>
            <a:off x="685800" y="2401970"/>
            <a:ext cx="65937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4A5C6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A5C6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A5C65"/>
              </a:solidFill>
            </a:endParaRPr>
          </a:p>
        </p:txBody>
      </p:sp>
      <p:sp>
        <p:nvSpPr>
          <p:cNvPr id="588" name="Google Shape;588;p48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9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 sz="2400"/>
              <a:t>Award Types</a:t>
            </a:r>
            <a:endParaRPr sz="2400"/>
          </a:p>
        </p:txBody>
      </p:sp>
      <p:pic>
        <p:nvPicPr>
          <p:cNvPr id="447" name="Google Shape;44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0500" y="407897"/>
            <a:ext cx="5966927" cy="3769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0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 sz="2400"/>
              <a:t>Award Locations</a:t>
            </a:r>
            <a:endParaRPr sz="2400"/>
          </a:p>
        </p:txBody>
      </p:sp>
      <p:pic>
        <p:nvPicPr>
          <p:cNvPr id="453" name="Google Shape;45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0623" y="834304"/>
            <a:ext cx="5786700" cy="32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1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 sz="2400"/>
              <a:t>Issue Areas</a:t>
            </a:r>
            <a:endParaRPr sz="2400"/>
          </a:p>
        </p:txBody>
      </p:sp>
      <p:pic>
        <p:nvPicPr>
          <p:cNvPr id="459" name="Google Shape;45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663" y="827012"/>
            <a:ext cx="6134674" cy="343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" name="Google Shape;464;p32"/>
          <p:cNvGraphicFramePr/>
          <p:nvPr/>
        </p:nvGraphicFramePr>
        <p:xfrm>
          <a:off x="952500" y="142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{B3D72BDE-6F00-4953-B946-6ECF9D033549}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Skill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Import Avg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Conf Avg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Total Score 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Networking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3.2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2.39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5.59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Building partnerships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3.38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2.2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5.58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Measuring project outcomes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3.08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2.49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5.57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Public presentation skills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3.52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5.52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Professional writing 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3.34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2.11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ato"/>
                          <a:ea typeface="Lato"/>
                          <a:cs typeface="Lato"/>
                          <a:sym typeface="Lato"/>
                        </a:rPr>
                        <a:t>5.45</a:t>
                      </a:r>
                      <a:endParaRPr sz="12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65" name="Google Shape;465;p32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 sz="2400"/>
              <a:t>Top 5 Skills Desired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 sz="2400"/>
              <a:t>What is your preferred method of learning new skills? </a:t>
            </a:r>
            <a:endParaRPr sz="2400"/>
          </a:p>
        </p:txBody>
      </p:sp>
      <p:pic>
        <p:nvPicPr>
          <p:cNvPr id="471" name="Google Shape;47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5375" y="578375"/>
            <a:ext cx="5633250" cy="352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4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n</a:t>
            </a:r>
            <a:r>
              <a:rPr lang="en"/>
              <a:t>etwork</a:t>
            </a:r>
            <a:r>
              <a:rPr lang="en"/>
              <a:t>? </a:t>
            </a:r>
            <a:endParaRPr/>
          </a:p>
        </p:txBody>
      </p:sp>
      <p:sp>
        <p:nvSpPr>
          <p:cNvPr id="477" name="Google Shape;477;p34"/>
          <p:cNvSpPr txBox="1"/>
          <p:nvPr>
            <p:ph idx="1" type="body"/>
          </p:nvPr>
        </p:nvSpPr>
        <p:spPr>
          <a:xfrm>
            <a:off x="2901875" y="7286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Gather and </a:t>
            </a:r>
            <a:r>
              <a:rPr lang="en" sz="1800"/>
              <a:t>exchange</a:t>
            </a:r>
            <a:r>
              <a:rPr lang="en" sz="1800"/>
              <a:t>  information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Develop </a:t>
            </a:r>
            <a:r>
              <a:rPr lang="en" sz="1800"/>
              <a:t>professional</a:t>
            </a:r>
            <a:r>
              <a:rPr lang="en" sz="1800"/>
              <a:t> and social </a:t>
            </a:r>
            <a:r>
              <a:rPr lang="en" sz="1800"/>
              <a:t>networks</a:t>
            </a:r>
            <a:endParaRPr sz="18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Gain insight on prospective career path / goals  </a:t>
            </a:r>
            <a:r>
              <a:rPr lang="en" sz="1800"/>
              <a:t> 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5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So, where does </a:t>
            </a:r>
            <a:r>
              <a:rPr lang="en"/>
              <a:t>networking</a:t>
            </a:r>
            <a:r>
              <a:rPr lang="en"/>
              <a:t> happen? </a:t>
            </a:r>
            <a:endParaRPr/>
          </a:p>
        </p:txBody>
      </p:sp>
      <p:sp>
        <p:nvSpPr>
          <p:cNvPr id="483" name="Google Shape;483;p35"/>
          <p:cNvSpPr txBox="1"/>
          <p:nvPr>
            <p:ph idx="1" type="body"/>
          </p:nvPr>
        </p:nvSpPr>
        <p:spPr>
          <a:xfrm>
            <a:off x="2830925" y="742950"/>
            <a:ext cx="25164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In Person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On campus 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At work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Networking events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Conferences</a:t>
            </a:r>
            <a:endParaRPr/>
          </a:p>
        </p:txBody>
      </p:sp>
      <p:sp>
        <p:nvSpPr>
          <p:cNvPr id="484" name="Google Shape;484;p35"/>
          <p:cNvSpPr txBox="1"/>
          <p:nvPr>
            <p:ph idx="2" type="body"/>
          </p:nvPr>
        </p:nvSpPr>
        <p:spPr>
          <a:xfrm>
            <a:off x="5651044" y="742950"/>
            <a:ext cx="26715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Through Technology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Email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Phone calls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Personal website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LinkedIn / social media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Alumni Directory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en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