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Robo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boldItalic.fntdata"/><Relationship Id="rId25"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Settle in, introductions of ourselves (9:00- 9:05)</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g50c8c73389_0_16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50c8c73389_0_16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solidFill>
                  <a:schemeClr val="dk2"/>
                </a:solidFill>
                <a:latin typeface="Roboto"/>
                <a:ea typeface="Roboto"/>
                <a:cs typeface="Roboto"/>
                <a:sym typeface="Roboto"/>
              </a:rPr>
              <a:t>What do you do if you have a moral/ethical objection to something?</a:t>
            </a:r>
            <a:endParaRPr sz="1800">
              <a:solidFill>
                <a:schemeClr val="dk2"/>
              </a:solidFill>
              <a:latin typeface="Roboto"/>
              <a:ea typeface="Roboto"/>
              <a:cs typeface="Roboto"/>
              <a:sym typeface="Roboto"/>
            </a:endParaRPr>
          </a:p>
          <a:p>
            <a:pPr indent="0" lvl="0" marL="0" rtl="0" algn="l">
              <a:lnSpc>
                <a:spcPct val="115000"/>
              </a:lnSpc>
              <a:spcBef>
                <a:spcPts val="1600"/>
              </a:spcBef>
              <a:spcAft>
                <a:spcPts val="1600"/>
              </a:spcAft>
              <a:buNone/>
            </a:pPr>
            <a:r>
              <a:rPr lang="en" sz="1800">
                <a:solidFill>
                  <a:schemeClr val="dk2"/>
                </a:solidFill>
                <a:latin typeface="Roboto"/>
                <a:ea typeface="Roboto"/>
                <a:cs typeface="Roboto"/>
                <a:sym typeface="Roboto"/>
              </a:rPr>
              <a:t>How do you handle conflict and/or disagreement in the workplace?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g57c206b3cc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57c206b3c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solidFill>
                  <a:schemeClr val="dk2"/>
                </a:solidFill>
                <a:latin typeface="Roboto"/>
                <a:ea typeface="Roboto"/>
                <a:cs typeface="Roboto"/>
                <a:sym typeface="Roboto"/>
              </a:rPr>
              <a:t>What do you do if you have a moral/ethical objection to something?</a:t>
            </a:r>
            <a:endParaRPr sz="1800">
              <a:solidFill>
                <a:schemeClr val="dk2"/>
              </a:solidFill>
              <a:latin typeface="Roboto"/>
              <a:ea typeface="Roboto"/>
              <a:cs typeface="Roboto"/>
              <a:sym typeface="Roboto"/>
            </a:endParaRPr>
          </a:p>
          <a:p>
            <a:pPr indent="0" lvl="0" marL="0" rtl="0" algn="l">
              <a:lnSpc>
                <a:spcPct val="115000"/>
              </a:lnSpc>
              <a:spcBef>
                <a:spcPts val="1600"/>
              </a:spcBef>
              <a:spcAft>
                <a:spcPts val="1600"/>
              </a:spcAft>
              <a:buNone/>
            </a:pPr>
            <a:r>
              <a:rPr lang="en" sz="1800">
                <a:solidFill>
                  <a:schemeClr val="dk2"/>
                </a:solidFill>
                <a:latin typeface="Roboto"/>
                <a:ea typeface="Roboto"/>
                <a:cs typeface="Roboto"/>
                <a:sym typeface="Roboto"/>
              </a:rPr>
              <a:t>How do you handle conflict and/or disagreement in the workplace?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g55d85aef7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55d85aef7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g50c8c73389_0_7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50c8c73389_0_7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 name="Shape 156"/>
        <p:cNvGrpSpPr/>
        <p:nvPr/>
      </p:nvGrpSpPr>
      <p:grpSpPr>
        <a:xfrm>
          <a:off x="0" y="0"/>
          <a:ext cx="0" cy="0"/>
          <a:chOff x="0" y="0"/>
          <a:chExt cx="0" cy="0"/>
        </a:xfrm>
      </p:grpSpPr>
      <p:sp>
        <p:nvSpPr>
          <p:cNvPr id="157" name="Google Shape;157;g559365e09c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559365e09c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g50c8c73389_0_7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50c8c73389_0_7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g57c206b3c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57c206b3c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Google Shape;175;g559365e09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559365e09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g55d85aef7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55d85aef7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50c8c73389_0_16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50c8c73389_0_16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Small groups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g559365e09c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559365e09c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50c8c73389_0_16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50c8c73389_0_16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g57c206b3c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57c206b3c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Google Shape;117;g55d85aef7c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55d85aef7c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50c8c73389_0_16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50c8c73389_0_16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solidFill>
                  <a:schemeClr val="dk2"/>
                </a:solidFill>
                <a:latin typeface="Roboto"/>
                <a:ea typeface="Roboto"/>
                <a:cs typeface="Roboto"/>
                <a:sym typeface="Roboto"/>
              </a:rPr>
              <a:t>How do you understand the extent of your role?</a:t>
            </a:r>
            <a:endParaRPr sz="1800">
              <a:solidFill>
                <a:schemeClr val="dk2"/>
              </a:solidFill>
              <a:latin typeface="Roboto"/>
              <a:ea typeface="Roboto"/>
              <a:cs typeface="Roboto"/>
              <a:sym typeface="Roboto"/>
            </a:endParaRPr>
          </a:p>
          <a:p>
            <a:pPr indent="0" lvl="0" marL="0" rtl="0" algn="l">
              <a:lnSpc>
                <a:spcPct val="115000"/>
              </a:lnSpc>
              <a:spcBef>
                <a:spcPts val="1600"/>
              </a:spcBef>
              <a:spcAft>
                <a:spcPts val="0"/>
              </a:spcAft>
              <a:buNone/>
            </a:pPr>
            <a:r>
              <a:rPr lang="en" sz="1800">
                <a:solidFill>
                  <a:schemeClr val="dk2"/>
                </a:solidFill>
                <a:latin typeface="Roboto"/>
                <a:ea typeface="Roboto"/>
                <a:cs typeface="Roboto"/>
                <a:sym typeface="Roboto"/>
              </a:rPr>
              <a:t>What problems do you think might arise?</a:t>
            </a:r>
            <a:endParaRPr sz="1800">
              <a:solidFill>
                <a:schemeClr val="dk2"/>
              </a:solidFill>
              <a:latin typeface="Roboto"/>
              <a:ea typeface="Roboto"/>
              <a:cs typeface="Roboto"/>
              <a:sym typeface="Roboto"/>
            </a:endParaRPr>
          </a:p>
          <a:p>
            <a:pPr indent="0" lvl="0" marL="0" rtl="0" algn="l">
              <a:lnSpc>
                <a:spcPct val="115000"/>
              </a:lnSpc>
              <a:spcBef>
                <a:spcPts val="1600"/>
              </a:spcBef>
              <a:spcAft>
                <a:spcPts val="1600"/>
              </a:spcAft>
              <a:buNone/>
            </a:pPr>
            <a:r>
              <a:rPr lang="en" sz="1800">
                <a:solidFill>
                  <a:schemeClr val="dk2"/>
                </a:solidFill>
                <a:latin typeface="Roboto"/>
                <a:ea typeface="Roboto"/>
                <a:cs typeface="Roboto"/>
                <a:sym typeface="Roboto"/>
              </a:rPr>
              <a:t>How do you find support systems?</a:t>
            </a:r>
            <a:endParaRPr sz="1800">
              <a:solidFill>
                <a:schemeClr val="dk2"/>
              </a:solidFill>
              <a:latin typeface="Roboto"/>
              <a:ea typeface="Roboto"/>
              <a:cs typeface="Roboto"/>
              <a:sym typeface="Roboto"/>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 name="Shape 127"/>
        <p:cNvGrpSpPr/>
        <p:nvPr/>
      </p:nvGrpSpPr>
      <p:grpSpPr>
        <a:xfrm>
          <a:off x="0" y="0"/>
          <a:ext cx="0" cy="0"/>
          <a:chOff x="0" y="0"/>
          <a:chExt cx="0" cy="0"/>
        </a:xfrm>
      </p:grpSpPr>
      <p:sp>
        <p:nvSpPr>
          <p:cNvPr id="128" name="Google Shape;128;g559365e09c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559365e09c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dk1"/>
        </a:solidFill>
      </p:bgPr>
    </p:bg>
    <p:spTree>
      <p:nvGrpSpPr>
        <p:cNvPr id="9"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598100" y="1775222"/>
            <a:ext cx="8222100" cy="838800"/>
          </a:xfrm>
          <a:prstGeom prst="rect">
            <a:avLst/>
          </a:prstGeom>
        </p:spPr>
        <p:txBody>
          <a:bodyPr anchorCtr="0" anchor="b" bIns="91425" lIns="91425" spcFirstLastPara="1" rIns="91425" wrap="square" tIns="91425"/>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17" name="Google Shape;17;p2"/>
          <p:cNvSpPr txBox="1"/>
          <p:nvPr>
            <p:ph idx="1" type="subTitle"/>
          </p:nvPr>
        </p:nvSpPr>
        <p:spPr>
          <a:xfrm>
            <a:off x="598088" y="2715913"/>
            <a:ext cx="8222100" cy="432900"/>
          </a:xfrm>
          <a:prstGeom prst="rect">
            <a:avLst/>
          </a:prstGeom>
        </p:spPr>
        <p:txBody>
          <a:bodyPr anchorCtr="0" anchor="t" bIns="91425" lIns="91425" spcFirstLastPara="1" rIns="91425" wrap="square" tIns="91425"/>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p:txBody>
      </p:sp>
      <p:sp>
        <p:nvSpPr>
          <p:cNvPr id="18" name="Google Shape;18;p2"/>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solidFill>
          <a:schemeClr val="dk1"/>
        </a:solidFill>
      </p:bgPr>
    </p:bg>
    <p:spTree>
      <p:nvGrpSpPr>
        <p:cNvPr id="69"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1"/>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6" name="Google Shape;76;p11"/>
          <p:cNvSpPr txBox="1"/>
          <p:nvPr>
            <p:ph hasCustomPrompt="1" type="title"/>
          </p:nvPr>
        </p:nvSpPr>
        <p:spPr>
          <a:xfrm>
            <a:off x="311700" y="1256050"/>
            <a:ext cx="8520600" cy="2030700"/>
          </a:xfrm>
          <a:prstGeom prst="rect">
            <a:avLst/>
          </a:prstGeom>
        </p:spPr>
        <p:txBody>
          <a:bodyPr anchorCtr="0" anchor="b" bIns="91425" lIns="91425" spcFirstLastPara="1" rIns="91425" wrap="square" tIns="91425"/>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p:nvPr>
            <p:ph idx="1" type="body"/>
          </p:nvPr>
        </p:nvSpPr>
        <p:spPr>
          <a:xfrm>
            <a:off x="311700" y="3369225"/>
            <a:ext cx="8520600" cy="1281900"/>
          </a:xfrm>
          <a:prstGeom prst="rect">
            <a:avLst/>
          </a:prstGeom>
        </p:spPr>
        <p:txBody>
          <a:bodyPr anchorCtr="0" anchor="t" bIns="91425" lIns="91425" spcFirstLastPara="1" rIns="91425" wrap="square" tIns="91425"/>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1600"/>
              </a:spcBef>
              <a:spcAft>
                <a:spcPts val="0"/>
              </a:spcAft>
              <a:buClr>
                <a:schemeClr val="lt1"/>
              </a:buClr>
              <a:buSzPts val="1400"/>
              <a:buChar char="○"/>
              <a:defRPr>
                <a:solidFill>
                  <a:schemeClr val="lt1"/>
                </a:solidFill>
              </a:defRPr>
            </a:lvl2pPr>
            <a:lvl3pPr indent="-317500" lvl="2" marL="1371600" algn="ctr">
              <a:spcBef>
                <a:spcPts val="1600"/>
              </a:spcBef>
              <a:spcAft>
                <a:spcPts val="0"/>
              </a:spcAft>
              <a:buClr>
                <a:schemeClr val="lt1"/>
              </a:buClr>
              <a:buSzPts val="1400"/>
              <a:buChar char="■"/>
              <a:defRPr>
                <a:solidFill>
                  <a:schemeClr val="lt1"/>
                </a:solidFill>
              </a:defRPr>
            </a:lvl3pPr>
            <a:lvl4pPr indent="-317500" lvl="3" marL="1828800" algn="ctr">
              <a:spcBef>
                <a:spcPts val="1600"/>
              </a:spcBef>
              <a:spcAft>
                <a:spcPts val="0"/>
              </a:spcAft>
              <a:buClr>
                <a:schemeClr val="lt1"/>
              </a:buClr>
              <a:buSzPts val="1400"/>
              <a:buChar char="●"/>
              <a:defRPr>
                <a:solidFill>
                  <a:schemeClr val="lt1"/>
                </a:solidFill>
              </a:defRPr>
            </a:lvl4pPr>
            <a:lvl5pPr indent="-317500" lvl="4" marL="2286000" algn="ctr">
              <a:spcBef>
                <a:spcPts val="1600"/>
              </a:spcBef>
              <a:spcAft>
                <a:spcPts val="0"/>
              </a:spcAft>
              <a:buClr>
                <a:schemeClr val="lt1"/>
              </a:buClr>
              <a:buSzPts val="1400"/>
              <a:buChar char="○"/>
              <a:defRPr>
                <a:solidFill>
                  <a:schemeClr val="lt1"/>
                </a:solidFill>
              </a:defRPr>
            </a:lvl5pPr>
            <a:lvl6pPr indent="-317500" lvl="5" marL="2743200" algn="ctr">
              <a:spcBef>
                <a:spcPts val="1600"/>
              </a:spcBef>
              <a:spcAft>
                <a:spcPts val="0"/>
              </a:spcAft>
              <a:buClr>
                <a:schemeClr val="lt1"/>
              </a:buClr>
              <a:buSzPts val="1400"/>
              <a:buChar char="■"/>
              <a:defRPr>
                <a:solidFill>
                  <a:schemeClr val="lt1"/>
                </a:solidFill>
              </a:defRPr>
            </a:lvl6pPr>
            <a:lvl7pPr indent="-317500" lvl="6" marL="3200400" algn="ctr">
              <a:spcBef>
                <a:spcPts val="1600"/>
              </a:spcBef>
              <a:spcAft>
                <a:spcPts val="0"/>
              </a:spcAft>
              <a:buClr>
                <a:schemeClr val="lt1"/>
              </a:buClr>
              <a:buSzPts val="1400"/>
              <a:buChar char="●"/>
              <a:defRPr>
                <a:solidFill>
                  <a:schemeClr val="lt1"/>
                </a:solidFill>
              </a:defRPr>
            </a:lvl7pPr>
            <a:lvl8pPr indent="-317500" lvl="7" marL="3657600" algn="ctr">
              <a:spcBef>
                <a:spcPts val="1600"/>
              </a:spcBef>
              <a:spcAft>
                <a:spcPts val="0"/>
              </a:spcAft>
              <a:buClr>
                <a:schemeClr val="lt1"/>
              </a:buClr>
              <a:buSzPts val="1400"/>
              <a:buChar char="○"/>
              <a:defRPr>
                <a:solidFill>
                  <a:schemeClr val="lt1"/>
                </a:solidFill>
              </a:defRPr>
            </a:lvl8pPr>
            <a:lvl9pPr indent="-317500" lvl="8" marL="4114800" algn="ctr">
              <a:spcBef>
                <a:spcPts val="1600"/>
              </a:spcBef>
              <a:spcAft>
                <a:spcPts val="1600"/>
              </a:spcAft>
              <a:buClr>
                <a:schemeClr val="lt1"/>
              </a:buClr>
              <a:buSzPts val="1400"/>
              <a:buChar char="■"/>
              <a:defRPr>
                <a:solidFill>
                  <a:schemeClr val="lt1"/>
                </a:solidFill>
              </a:defRPr>
            </a:lvl9pPr>
          </a:lstStyle>
          <a:p/>
        </p:txBody>
      </p:sp>
      <p:sp>
        <p:nvSpPr>
          <p:cNvPr id="78" name="Google Shape;78;p11"/>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19"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 name="Google Shape;26;p3"/>
          <p:cNvSpPr txBox="1"/>
          <p:nvPr>
            <p:ph type="title"/>
          </p:nvPr>
        </p:nvSpPr>
        <p:spPr>
          <a:xfrm>
            <a:off x="598100" y="2152347"/>
            <a:ext cx="8222100" cy="838800"/>
          </a:xfrm>
          <a:prstGeom prst="rect">
            <a:avLst/>
          </a:prstGeom>
        </p:spPr>
        <p:txBody>
          <a:bodyPr anchorCtr="0" anchor="ctr" bIns="91425" lIns="91425" spcFirstLastPara="1" rIns="91425" wrap="square" tIns="91425"/>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27" name="Google Shape;27;p3"/>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8"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 name="Google Shape;35;p4"/>
          <p:cNvSpPr txBox="1"/>
          <p:nvPr>
            <p:ph type="title"/>
          </p:nvPr>
        </p:nvSpPr>
        <p:spPr>
          <a:xfrm>
            <a:off x="311700" y="410000"/>
            <a:ext cx="8520600" cy="6078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6" name="Google Shape;36;p4"/>
          <p:cNvSpPr txBox="1"/>
          <p:nvPr>
            <p:ph idx="1" type="body"/>
          </p:nvPr>
        </p:nvSpPr>
        <p:spPr>
          <a:xfrm>
            <a:off x="311700" y="1229875"/>
            <a:ext cx="8520600" cy="33390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37" name="Google Shape;37;p4"/>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38" name="Shape 38"/>
        <p:cNvGrpSpPr/>
        <p:nvPr/>
      </p:nvGrpSpPr>
      <p:grpSpPr>
        <a:xfrm>
          <a:off x="0" y="0"/>
          <a:ext cx="0" cy="0"/>
          <a:chOff x="0" y="0"/>
          <a:chExt cx="0" cy="0"/>
        </a:xfrm>
      </p:grpSpPr>
      <p:sp>
        <p:nvSpPr>
          <p:cNvPr id="39" name="Google Shape;39;p5"/>
          <p:cNvSpPr txBox="1"/>
          <p:nvPr>
            <p:ph type="title"/>
          </p:nvPr>
        </p:nvSpPr>
        <p:spPr>
          <a:xfrm>
            <a:off x="311700" y="410000"/>
            <a:ext cx="8520600" cy="6078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0" name="Google Shape;40;p5"/>
          <p:cNvSpPr txBox="1"/>
          <p:nvPr>
            <p:ph idx="1" type="body"/>
          </p:nvPr>
        </p:nvSpPr>
        <p:spPr>
          <a:xfrm>
            <a:off x="311700" y="1229975"/>
            <a:ext cx="3999900" cy="33390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1" name="Google Shape;41;p5"/>
          <p:cNvSpPr txBox="1"/>
          <p:nvPr>
            <p:ph idx="2" type="body"/>
          </p:nvPr>
        </p:nvSpPr>
        <p:spPr>
          <a:xfrm>
            <a:off x="4832400" y="1229975"/>
            <a:ext cx="3999900" cy="33390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2" name="Google Shape;42;p5"/>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3" name="Shape 43"/>
        <p:cNvGrpSpPr/>
        <p:nvPr/>
      </p:nvGrpSpPr>
      <p:grpSpPr>
        <a:xfrm>
          <a:off x="0" y="0"/>
          <a:ext cx="0" cy="0"/>
          <a:chOff x="0" y="0"/>
          <a:chExt cx="0" cy="0"/>
        </a:xfrm>
      </p:grpSpPr>
      <p:sp>
        <p:nvSpPr>
          <p:cNvPr id="44" name="Google Shape;44;p6"/>
          <p:cNvSpPr txBox="1"/>
          <p:nvPr>
            <p:ph type="title"/>
          </p:nvPr>
        </p:nvSpPr>
        <p:spPr>
          <a:xfrm>
            <a:off x="311700" y="410000"/>
            <a:ext cx="8520600" cy="6078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5" name="Google Shape;45;p6"/>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46" name="Shape 46"/>
        <p:cNvGrpSpPr/>
        <p:nvPr/>
      </p:nvGrpSpPr>
      <p:grpSpPr>
        <a:xfrm>
          <a:off x="0" y="0"/>
          <a:ext cx="0" cy="0"/>
          <a:chOff x="0" y="0"/>
          <a:chExt cx="0" cy="0"/>
        </a:xfrm>
      </p:grpSpPr>
      <p:sp>
        <p:nvSpPr>
          <p:cNvPr id="47" name="Google Shape;47;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8" name="Google Shape;48;p7"/>
          <p:cNvSpPr txBox="1"/>
          <p:nvPr>
            <p:ph idx="1" type="body"/>
          </p:nvPr>
        </p:nvSpPr>
        <p:spPr>
          <a:xfrm>
            <a:off x="311700" y="1465804"/>
            <a:ext cx="2808000" cy="31032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9" name="Google Shape;49;p7"/>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4"/>
        </a:solidFill>
      </p:bgPr>
    </p:bg>
    <p:spTree>
      <p:nvGrpSpPr>
        <p:cNvPr id="50"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8"/>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 name="Google Shape;57;p8"/>
          <p:cNvSpPr txBox="1"/>
          <p:nvPr>
            <p:ph type="title"/>
          </p:nvPr>
        </p:nvSpPr>
        <p:spPr>
          <a:xfrm>
            <a:off x="490250" y="526350"/>
            <a:ext cx="5618700" cy="4090800"/>
          </a:xfrm>
          <a:prstGeom prst="rect">
            <a:avLst/>
          </a:prstGeom>
        </p:spPr>
        <p:txBody>
          <a:bodyPr anchorCtr="0" anchor="ctr" bIns="91425" lIns="91425" spcFirstLastPara="1" rIns="91425" wrap="square" tIns="91425"/>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58" name="Google Shape;58;p8"/>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1" name="Google Shape;6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62" name="Google Shape;62;p9"/>
          <p:cNvSpPr txBox="1"/>
          <p:nvPr>
            <p:ph type="title"/>
          </p:nvPr>
        </p:nvSpPr>
        <p:spPr>
          <a:xfrm>
            <a:off x="265500" y="1151100"/>
            <a:ext cx="4045200" cy="15645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3" name="Google Shape;63;p9"/>
          <p:cNvSpPr txBox="1"/>
          <p:nvPr>
            <p:ph idx="1" type="subTitle"/>
          </p:nvPr>
        </p:nvSpPr>
        <p:spPr>
          <a:xfrm>
            <a:off x="265500" y="2769001"/>
            <a:ext cx="4045200" cy="12693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9"/>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65" name="Google Shape;65;p9"/>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66" name="Shape 66"/>
        <p:cNvGrpSpPr/>
        <p:nvPr/>
      </p:nvGrpSpPr>
      <p:grpSpPr>
        <a:xfrm>
          <a:off x="0" y="0"/>
          <a:ext cx="0" cy="0"/>
          <a:chOff x="0" y="0"/>
          <a:chExt cx="0" cy="0"/>
        </a:xfrm>
      </p:grpSpPr>
      <p:sp>
        <p:nvSpPr>
          <p:cNvPr id="67" name="Google Shape;67;p10"/>
          <p:cNvSpPr txBox="1"/>
          <p:nvPr>
            <p:ph idx="1" type="body"/>
          </p:nvPr>
        </p:nvSpPr>
        <p:spPr>
          <a:xfrm>
            <a:off x="319500" y="4230575"/>
            <a:ext cx="5998800" cy="5988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68" name="Google Shape;68;p10"/>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geometr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p:txBody>
      </p:sp>
      <p:sp>
        <p:nvSpPr>
          <p:cNvPr id="7" name="Google Shape;7;p1"/>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Google Shape;85;p13"/>
          <p:cNvSpPr txBox="1"/>
          <p:nvPr>
            <p:ph type="ctrTitle"/>
          </p:nvPr>
        </p:nvSpPr>
        <p:spPr>
          <a:xfrm>
            <a:off x="598100" y="1775222"/>
            <a:ext cx="8222100" cy="838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Navigating a 9-5 Workplace</a:t>
            </a:r>
            <a:endParaRPr/>
          </a:p>
        </p:txBody>
      </p:sp>
      <p:sp>
        <p:nvSpPr>
          <p:cNvPr id="86" name="Google Shape;86;p13"/>
          <p:cNvSpPr txBox="1"/>
          <p:nvPr>
            <p:ph idx="1" type="subTitle"/>
          </p:nvPr>
        </p:nvSpPr>
        <p:spPr>
          <a:xfrm>
            <a:off x="598088" y="2715913"/>
            <a:ext cx="8222100" cy="432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workshop by LCAs: Emma Dulski, Ava Shafiei, &amp; Elizabeth Stiles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 name="Shape 136"/>
        <p:cNvGrpSpPr/>
        <p:nvPr/>
      </p:nvGrpSpPr>
      <p:grpSpPr>
        <a:xfrm>
          <a:off x="0" y="0"/>
          <a:ext cx="0" cy="0"/>
          <a:chOff x="0" y="0"/>
          <a:chExt cx="0" cy="0"/>
        </a:xfrm>
      </p:grpSpPr>
      <p:sp>
        <p:nvSpPr>
          <p:cNvPr id="137" name="Google Shape;137;p22"/>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Workplace dilemmas:  key takeaways (facilitators)</a:t>
            </a:r>
            <a:endParaRPr/>
          </a:p>
        </p:txBody>
      </p:sp>
      <p:sp>
        <p:nvSpPr>
          <p:cNvPr id="138" name="Google Shape;138;p22"/>
          <p:cNvSpPr txBox="1"/>
          <p:nvPr>
            <p:ph idx="1" type="body"/>
          </p:nvPr>
        </p:nvSpPr>
        <p:spPr>
          <a:xfrm>
            <a:off x="254550" y="1521975"/>
            <a:ext cx="8520600" cy="333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Listen and communicate, be ready to hear other perspectives </a:t>
            </a:r>
            <a:endParaRPr/>
          </a:p>
          <a:p>
            <a:pPr indent="-342900" lvl="0" marL="457200" rtl="0" algn="l">
              <a:spcBef>
                <a:spcPts val="0"/>
              </a:spcBef>
              <a:spcAft>
                <a:spcPts val="0"/>
              </a:spcAft>
              <a:buSzPts val="1800"/>
              <a:buChar char="●"/>
            </a:pPr>
            <a:r>
              <a:rPr lang="en"/>
              <a:t>Learn to compromise</a:t>
            </a:r>
            <a:endParaRPr/>
          </a:p>
          <a:p>
            <a:pPr indent="-342900" lvl="0" marL="457200" rtl="0" algn="l">
              <a:spcBef>
                <a:spcPts val="0"/>
              </a:spcBef>
              <a:spcAft>
                <a:spcPts val="0"/>
              </a:spcAft>
              <a:buSzPts val="1800"/>
              <a:buChar char="●"/>
            </a:pPr>
            <a:r>
              <a:rPr lang="en"/>
              <a:t>Learn to ask questions</a:t>
            </a:r>
            <a:endParaRPr/>
          </a:p>
          <a:p>
            <a:pPr indent="-342900" lvl="0" marL="457200" rtl="0" algn="l">
              <a:spcBef>
                <a:spcPts val="0"/>
              </a:spcBef>
              <a:spcAft>
                <a:spcPts val="0"/>
              </a:spcAft>
              <a:buSzPts val="1800"/>
              <a:buChar char="●"/>
            </a:pPr>
            <a:r>
              <a:rPr lang="en"/>
              <a:t>Be okay with being wrong, with adjusting your course of action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Google Shape;143;p23"/>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Workplace dilemmas:  key takeaways (grantees)</a:t>
            </a:r>
            <a:endParaRPr/>
          </a:p>
        </p:txBody>
      </p:sp>
      <p:sp>
        <p:nvSpPr>
          <p:cNvPr id="144" name="Google Shape;144;p23"/>
          <p:cNvSpPr txBox="1"/>
          <p:nvPr>
            <p:ph idx="1" type="body"/>
          </p:nvPr>
        </p:nvSpPr>
        <p:spPr>
          <a:xfrm>
            <a:off x="254550" y="1521975"/>
            <a:ext cx="8520600" cy="333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Ask yourself about the stakes of the workplace dilemma. Is this something worth compromising on? Or is this an ethical, deeper issue that requires you to elaborate on your perspectives and ideas in a respectful and productive way?</a:t>
            </a:r>
            <a:endParaRPr/>
          </a:p>
          <a:p>
            <a:pPr indent="-342900" lvl="0" marL="457200" rtl="0" algn="l">
              <a:spcBef>
                <a:spcPts val="0"/>
              </a:spcBef>
              <a:spcAft>
                <a:spcPts val="0"/>
              </a:spcAft>
              <a:buSzPts val="1800"/>
              <a:buChar char="●"/>
            </a:pPr>
            <a:r>
              <a:rPr lang="en"/>
              <a:t>Check your privilege when working with vulnerable populations</a:t>
            </a:r>
            <a:endParaRPr/>
          </a:p>
          <a:p>
            <a:pPr indent="-317500" lvl="1" marL="914400" rtl="0" algn="l">
              <a:spcBef>
                <a:spcPts val="0"/>
              </a:spcBef>
              <a:spcAft>
                <a:spcPts val="0"/>
              </a:spcAft>
              <a:buSzPts val="1400"/>
              <a:buChar char="○"/>
            </a:pPr>
            <a:r>
              <a:rPr lang="en"/>
              <a:t>What “vulnerable” means changes context to context and also comes with certain power implications/dynamics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24"/>
          <p:cNvSpPr txBox="1"/>
          <p:nvPr>
            <p:ph type="title"/>
          </p:nvPr>
        </p:nvSpPr>
        <p:spPr>
          <a:xfrm>
            <a:off x="598100" y="2152347"/>
            <a:ext cx="8222100" cy="83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Logistical preparations &amp; Self-care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 name="Shape 153"/>
        <p:cNvGrpSpPr/>
        <p:nvPr/>
      </p:nvGrpSpPr>
      <p:grpSpPr>
        <a:xfrm>
          <a:off x="0" y="0"/>
          <a:ext cx="0" cy="0"/>
          <a:chOff x="0" y="0"/>
          <a:chExt cx="0" cy="0"/>
        </a:xfrm>
      </p:grpSpPr>
      <p:sp>
        <p:nvSpPr>
          <p:cNvPr id="154" name="Google Shape;154;p25"/>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Logistics: questions for discussion </a:t>
            </a:r>
            <a:endParaRPr/>
          </a:p>
        </p:txBody>
      </p:sp>
      <p:sp>
        <p:nvSpPr>
          <p:cNvPr id="155" name="Google Shape;155;p25"/>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rPr>
              <a:t>Scenarios</a:t>
            </a:r>
            <a:r>
              <a:rPr lang="en">
                <a:solidFill>
                  <a:srgbClr val="000000"/>
                </a:solidFill>
              </a:rPr>
              <a:t>:</a:t>
            </a:r>
            <a:endParaRPr>
              <a:solidFill>
                <a:srgbClr val="000000"/>
              </a:solidFill>
            </a:endParaRPr>
          </a:p>
          <a:p>
            <a:pPr indent="0" lvl="0" marL="0" rtl="0" algn="l">
              <a:spcBef>
                <a:spcPts val="0"/>
              </a:spcBef>
              <a:spcAft>
                <a:spcPts val="0"/>
              </a:spcAft>
              <a:buNone/>
            </a:pPr>
            <a:r>
              <a:t/>
            </a:r>
            <a:endParaRPr>
              <a:solidFill>
                <a:srgbClr val="000000"/>
              </a:solidFill>
            </a:endParaRPr>
          </a:p>
          <a:p>
            <a:pPr indent="-342900" lvl="0" marL="457200" rtl="0" algn="l">
              <a:spcBef>
                <a:spcPts val="0"/>
              </a:spcBef>
              <a:spcAft>
                <a:spcPts val="0"/>
              </a:spcAft>
              <a:buClr>
                <a:srgbClr val="000000"/>
              </a:buClr>
              <a:buSzPts val="1800"/>
              <a:buAutoNum type="arabicParenR"/>
            </a:pPr>
            <a:r>
              <a:rPr lang="en">
                <a:solidFill>
                  <a:srgbClr val="000000"/>
                </a:solidFill>
              </a:rPr>
              <a:t>You 9-5 job is in an unfamiliar city. What resources can you use to plan your commute? How do you know that your transport is the most efficient and cost effective method?</a:t>
            </a:r>
            <a:endParaRPr>
              <a:solidFill>
                <a:srgbClr val="000000"/>
              </a:solidFill>
            </a:endParaRPr>
          </a:p>
          <a:p>
            <a:pPr indent="0" lvl="0" marL="457200" rtl="0" algn="l">
              <a:spcBef>
                <a:spcPts val="0"/>
              </a:spcBef>
              <a:spcAft>
                <a:spcPts val="0"/>
              </a:spcAft>
              <a:buNone/>
            </a:pPr>
            <a:r>
              <a:t/>
            </a:r>
            <a:endParaRPr>
              <a:solidFill>
                <a:srgbClr val="000000"/>
              </a:solidFill>
            </a:endParaRPr>
          </a:p>
          <a:p>
            <a:pPr indent="-342900" lvl="0" marL="457200" rtl="0" algn="l">
              <a:spcBef>
                <a:spcPts val="0"/>
              </a:spcBef>
              <a:spcAft>
                <a:spcPts val="0"/>
              </a:spcAft>
              <a:buClr>
                <a:srgbClr val="000000"/>
              </a:buClr>
              <a:buSzPts val="1800"/>
              <a:buAutoNum type="arabicParenR"/>
            </a:pPr>
            <a:r>
              <a:rPr lang="en">
                <a:solidFill>
                  <a:srgbClr val="000000"/>
                </a:solidFill>
              </a:rPr>
              <a:t>There don’t seem to be many people your age in the office or in the area. How can you find people to socialize with after work or on the weekends?</a:t>
            </a:r>
            <a:endParaRPr>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9" name="Shape 159"/>
        <p:cNvGrpSpPr/>
        <p:nvPr/>
      </p:nvGrpSpPr>
      <p:grpSpPr>
        <a:xfrm>
          <a:off x="0" y="0"/>
          <a:ext cx="0" cy="0"/>
          <a:chOff x="0" y="0"/>
          <a:chExt cx="0" cy="0"/>
        </a:xfrm>
      </p:grpSpPr>
      <p:sp>
        <p:nvSpPr>
          <p:cNvPr id="160" name="Google Shape;160;p26"/>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Share Out on Logistics</a:t>
            </a:r>
            <a:endParaRPr/>
          </a:p>
        </p:txBody>
      </p:sp>
      <p:sp>
        <p:nvSpPr>
          <p:cNvPr id="161" name="Google Shape;161;p26"/>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What answers did your group come up with?</a:t>
            </a:r>
            <a:endParaRPr/>
          </a:p>
          <a:p>
            <a:pPr indent="-342900" lvl="0" marL="457200" rtl="0" algn="l">
              <a:spcBef>
                <a:spcPts val="0"/>
              </a:spcBef>
              <a:spcAft>
                <a:spcPts val="0"/>
              </a:spcAft>
              <a:buSzPts val="1800"/>
              <a:buChar char="●"/>
            </a:pPr>
            <a:r>
              <a:rPr lang="en"/>
              <a:t>If you have had a 9-5 before, what logistical issues have you experienced?</a:t>
            </a:r>
            <a:endParaRPr/>
          </a:p>
          <a:p>
            <a:pPr indent="-342900" lvl="0" marL="457200" rtl="0" algn="l">
              <a:spcBef>
                <a:spcPts val="0"/>
              </a:spcBef>
              <a:spcAft>
                <a:spcPts val="0"/>
              </a:spcAft>
              <a:buSzPts val="1800"/>
              <a:buChar char="●"/>
            </a:pPr>
            <a:r>
              <a:rPr lang="en"/>
              <a:t>If you have not had a 9-5 before, what other logistical issues might you anticipate?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p27"/>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Logistics: key takeaways (facilitators) </a:t>
            </a:r>
            <a:endParaRPr/>
          </a:p>
        </p:txBody>
      </p:sp>
      <p:sp>
        <p:nvSpPr>
          <p:cNvPr id="167" name="Google Shape;167;p27"/>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Showing up and getting there on time is the first step!</a:t>
            </a:r>
            <a:endParaRPr/>
          </a:p>
          <a:p>
            <a:pPr indent="-317500" lvl="1" marL="914400" rtl="0" algn="l">
              <a:spcBef>
                <a:spcPts val="0"/>
              </a:spcBef>
              <a:spcAft>
                <a:spcPts val="0"/>
              </a:spcAft>
              <a:buSzPts val="1400"/>
              <a:buChar char="○"/>
            </a:pPr>
            <a:r>
              <a:rPr lang="en"/>
              <a:t>Practice your route before the first day</a:t>
            </a:r>
            <a:endParaRPr/>
          </a:p>
          <a:p>
            <a:pPr indent="-342900" lvl="0" marL="457200" rtl="0" algn="l">
              <a:spcBef>
                <a:spcPts val="0"/>
              </a:spcBef>
              <a:spcAft>
                <a:spcPts val="0"/>
              </a:spcAft>
              <a:buSzPts val="1800"/>
              <a:buChar char="●"/>
            </a:pPr>
            <a:r>
              <a:rPr lang="en"/>
              <a:t>Communicate about your workplace </a:t>
            </a:r>
            <a:r>
              <a:rPr lang="en"/>
              <a:t>expectations</a:t>
            </a:r>
            <a:r>
              <a:rPr lang="en"/>
              <a:t> and day to day tasks</a:t>
            </a:r>
            <a:endParaRPr/>
          </a:p>
          <a:p>
            <a:pPr indent="-342900" lvl="0" marL="457200" rtl="0" algn="l">
              <a:spcBef>
                <a:spcPts val="0"/>
              </a:spcBef>
              <a:spcAft>
                <a:spcPts val="0"/>
              </a:spcAft>
              <a:buSzPts val="1800"/>
              <a:buChar char="●"/>
            </a:pPr>
            <a:r>
              <a:rPr lang="en"/>
              <a:t>Time management </a:t>
            </a:r>
            <a:endParaRPr/>
          </a:p>
          <a:p>
            <a:pPr indent="-342900" lvl="0" marL="457200" rtl="0" algn="l">
              <a:spcBef>
                <a:spcPts val="0"/>
              </a:spcBef>
              <a:spcAft>
                <a:spcPts val="0"/>
              </a:spcAft>
              <a:buSzPts val="1800"/>
              <a:buChar char="●"/>
            </a:pPr>
            <a:r>
              <a:rPr lang="en"/>
              <a:t>Self-care</a:t>
            </a:r>
            <a:endParaRPr/>
          </a:p>
          <a:p>
            <a:pPr indent="-317500" lvl="1" marL="914400" rtl="0" algn="l">
              <a:spcBef>
                <a:spcPts val="0"/>
              </a:spcBef>
              <a:spcAft>
                <a:spcPts val="0"/>
              </a:spcAft>
              <a:buSzPts val="1400"/>
              <a:buChar char="○"/>
            </a:pPr>
            <a:r>
              <a:rPr lang="en"/>
              <a:t>Don’t lose sight of socializing and taking care of yourself even if you are busy with your 9-5</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Google Shape;172;p28"/>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Logistics: key takeaways (grantees) </a:t>
            </a:r>
            <a:endParaRPr/>
          </a:p>
        </p:txBody>
      </p:sp>
      <p:sp>
        <p:nvSpPr>
          <p:cNvPr id="173" name="Google Shape;173;p28"/>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342900" lvl="0" marL="457200" marR="0" rtl="0" algn="l">
              <a:lnSpc>
                <a:spcPct val="115000"/>
              </a:lnSpc>
              <a:spcBef>
                <a:spcPts val="0"/>
              </a:spcBef>
              <a:spcAft>
                <a:spcPts val="0"/>
              </a:spcAft>
              <a:buClr>
                <a:schemeClr val="dk2"/>
              </a:buClr>
              <a:buSzPts val="1800"/>
              <a:buFont typeface="Roboto"/>
              <a:buChar char="●"/>
            </a:pPr>
            <a:r>
              <a:rPr lang="en"/>
              <a:t>Get involved with community groups and hobbies outside of work</a:t>
            </a:r>
            <a:endParaRPr/>
          </a:p>
          <a:p>
            <a:pPr indent="-342900" lvl="0" marL="457200" marR="0" rtl="0" algn="l">
              <a:lnSpc>
                <a:spcPct val="115000"/>
              </a:lnSpc>
              <a:spcBef>
                <a:spcPts val="0"/>
              </a:spcBef>
              <a:spcAft>
                <a:spcPts val="0"/>
              </a:spcAft>
              <a:buSzPts val="1800"/>
              <a:buChar char="●"/>
            </a:pPr>
            <a:r>
              <a:rPr lang="en"/>
              <a:t>Plan out your route to work, account for delays in public transportation </a:t>
            </a:r>
            <a:endParaRPr/>
          </a:p>
          <a:p>
            <a:pPr indent="-342900" lvl="0" marL="457200" marR="0" rtl="0" algn="l">
              <a:lnSpc>
                <a:spcPct val="115000"/>
              </a:lnSpc>
              <a:spcBef>
                <a:spcPts val="0"/>
              </a:spcBef>
              <a:spcAft>
                <a:spcPts val="0"/>
              </a:spcAft>
              <a:buSzPts val="1800"/>
              <a:buChar char="●"/>
            </a:pPr>
            <a:r>
              <a:rPr lang="en"/>
              <a:t>Use google maps and other direction services ahead of time so you are familiar with your route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sp>
        <p:nvSpPr>
          <p:cNvPr id="178" name="Google Shape;178;p29"/>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Group Reflection</a:t>
            </a:r>
            <a:endParaRPr/>
          </a:p>
        </p:txBody>
      </p:sp>
      <p:sp>
        <p:nvSpPr>
          <p:cNvPr id="179" name="Google Shape;179;p29"/>
          <p:cNvSpPr txBox="1"/>
          <p:nvPr>
            <p:ph idx="4294967295" type="body"/>
          </p:nvPr>
        </p:nvSpPr>
        <p:spPr>
          <a:xfrm>
            <a:off x="4939500" y="488950"/>
            <a:ext cx="3837000" cy="369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1600"/>
              </a:spcBef>
              <a:spcAft>
                <a:spcPts val="0"/>
              </a:spcAft>
              <a:buNone/>
            </a:pPr>
            <a:r>
              <a:t/>
            </a:r>
            <a:endParaRPr>
              <a:solidFill>
                <a:srgbClr val="F3F3F3"/>
              </a:solidFill>
            </a:endParaRPr>
          </a:p>
          <a:p>
            <a:pPr indent="-342900" lvl="0" marL="457200" rtl="0" algn="l">
              <a:spcBef>
                <a:spcPts val="1600"/>
              </a:spcBef>
              <a:spcAft>
                <a:spcPts val="0"/>
              </a:spcAft>
              <a:buClr>
                <a:srgbClr val="F3F3F3"/>
              </a:buClr>
              <a:buSzPts val="1800"/>
              <a:buChar char="●"/>
            </a:pPr>
            <a:r>
              <a:rPr lang="en">
                <a:solidFill>
                  <a:srgbClr val="F3F3F3"/>
                </a:solidFill>
              </a:rPr>
              <a:t>How will you prepare for potential </a:t>
            </a:r>
            <a:r>
              <a:rPr lang="en">
                <a:solidFill>
                  <a:srgbClr val="F3F3F3"/>
                </a:solidFill>
              </a:rPr>
              <a:t>logistical</a:t>
            </a:r>
            <a:r>
              <a:rPr lang="en">
                <a:solidFill>
                  <a:srgbClr val="F3F3F3"/>
                </a:solidFill>
              </a:rPr>
              <a:t> challenges, communication challenges or workplace dilemmas at your 9-5 this summer?</a:t>
            </a:r>
            <a:endParaRPr>
              <a:solidFill>
                <a:srgbClr val="F3F3F3"/>
              </a:solidFill>
            </a:endParaRPr>
          </a:p>
          <a:p>
            <a:pPr indent="0" lvl="0" marL="0" rtl="0" algn="l">
              <a:spcBef>
                <a:spcPts val="1600"/>
              </a:spcBef>
              <a:spcAft>
                <a:spcPts val="0"/>
              </a:spcAft>
              <a:buNone/>
            </a:pPr>
            <a:r>
              <a:t/>
            </a:r>
            <a:endParaRPr>
              <a:solidFill>
                <a:srgbClr val="F3F3F3"/>
              </a:solidFill>
            </a:endParaRPr>
          </a:p>
          <a:p>
            <a:pPr indent="-342900" lvl="0" marL="457200" rtl="0" algn="l">
              <a:spcBef>
                <a:spcPts val="1600"/>
              </a:spcBef>
              <a:spcAft>
                <a:spcPts val="0"/>
              </a:spcAft>
              <a:buClr>
                <a:srgbClr val="F3F3F3"/>
              </a:buClr>
              <a:buSzPts val="1800"/>
              <a:buChar char="●"/>
            </a:pPr>
            <a:r>
              <a:rPr lang="en">
                <a:solidFill>
                  <a:srgbClr val="F3F3F3"/>
                </a:solidFill>
              </a:rPr>
              <a:t>Any questions for us? Any concerns?</a:t>
            </a:r>
            <a:endParaRPr>
              <a:solidFill>
                <a:srgbClr val="F3F3F3"/>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 name="Shape 90"/>
        <p:cNvGrpSpPr/>
        <p:nvPr/>
      </p:nvGrpSpPr>
      <p:grpSpPr>
        <a:xfrm>
          <a:off x="0" y="0"/>
          <a:ext cx="0" cy="0"/>
          <a:chOff x="0" y="0"/>
          <a:chExt cx="0" cy="0"/>
        </a:xfrm>
      </p:grpSpPr>
      <p:sp>
        <p:nvSpPr>
          <p:cNvPr id="91" name="Google Shape;91;p14"/>
          <p:cNvSpPr txBox="1"/>
          <p:nvPr>
            <p:ph type="title"/>
          </p:nvPr>
        </p:nvSpPr>
        <p:spPr>
          <a:xfrm>
            <a:off x="598100" y="2152347"/>
            <a:ext cx="8222100" cy="83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Communication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15"/>
          <p:cNvSpPr txBox="1"/>
          <p:nvPr>
            <p:ph type="title"/>
          </p:nvPr>
        </p:nvSpPr>
        <p:spPr>
          <a:xfrm>
            <a:off x="80300" y="2159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Communication: questions for discussion </a:t>
            </a:r>
            <a:endParaRPr/>
          </a:p>
        </p:txBody>
      </p:sp>
      <p:sp>
        <p:nvSpPr>
          <p:cNvPr id="97" name="Google Shape;97;p15"/>
          <p:cNvSpPr txBox="1"/>
          <p:nvPr>
            <p:ph idx="1" type="body"/>
          </p:nvPr>
        </p:nvSpPr>
        <p:spPr>
          <a:xfrm>
            <a:off x="369325" y="715425"/>
            <a:ext cx="8520600" cy="333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Scenarios:</a:t>
            </a:r>
            <a:endParaRPr/>
          </a:p>
          <a:p>
            <a:pPr indent="-342900" lvl="0" marL="457200" rtl="0" algn="l">
              <a:spcBef>
                <a:spcPts val="1600"/>
              </a:spcBef>
              <a:spcAft>
                <a:spcPts val="0"/>
              </a:spcAft>
              <a:buSzPts val="1800"/>
              <a:buAutoNum type="arabicParenR"/>
            </a:pPr>
            <a:r>
              <a:rPr lang="en"/>
              <a:t>Your 9-5 job mostly consists of independent work time. You are scheduled to meet weekly with your supervisor to review what you accomplished in the past week and next steps. However, you are having trouble contacting them, and they are not responding to your emails. Almost a week goes by since you have last contacted them, and you have finished all your previous tasks. </a:t>
            </a:r>
            <a:endParaRPr/>
          </a:p>
          <a:p>
            <a:pPr indent="-317500" lvl="1" marL="914400" rtl="0" algn="l">
              <a:spcBef>
                <a:spcPts val="0"/>
              </a:spcBef>
              <a:spcAft>
                <a:spcPts val="0"/>
              </a:spcAft>
              <a:buSzPts val="1400"/>
              <a:buAutoNum type="alphaLcPeriod"/>
            </a:pPr>
            <a:r>
              <a:rPr lang="en"/>
              <a:t>What are your next steps? How would you react to this situation?</a:t>
            </a:r>
            <a:endParaRPr/>
          </a:p>
          <a:p>
            <a:pPr indent="-317500" lvl="1" marL="914400" rtl="0" algn="l">
              <a:spcBef>
                <a:spcPts val="0"/>
              </a:spcBef>
              <a:spcAft>
                <a:spcPts val="0"/>
              </a:spcAft>
              <a:buSzPts val="1400"/>
              <a:buAutoNum type="alphaLcPeriod"/>
            </a:pPr>
            <a:r>
              <a:rPr lang="en"/>
              <a:t>How should you navigate communicating with your supervisor and </a:t>
            </a:r>
            <a:r>
              <a:rPr lang="en"/>
              <a:t>colleagues</a:t>
            </a:r>
            <a:r>
              <a:rPr lang="en"/>
              <a:t>? </a:t>
            </a:r>
            <a:endParaRPr/>
          </a:p>
          <a:p>
            <a:pPr indent="0" lvl="0" marL="0" rtl="0" algn="l">
              <a:spcBef>
                <a:spcPts val="1600"/>
              </a:spcBef>
              <a:spcAft>
                <a:spcPts val="0"/>
              </a:spcAft>
              <a:buNone/>
            </a:pPr>
            <a:r>
              <a:rPr lang="en"/>
              <a:t>2) </a:t>
            </a:r>
            <a:r>
              <a:rPr lang="en">
                <a:solidFill>
                  <a:srgbClr val="434343"/>
                </a:solidFill>
              </a:rPr>
              <a:t>Your boss gives you their cell phone number. What types of things should be texted, and what should be emailed? How often?</a:t>
            </a:r>
            <a:endParaRPr>
              <a:solidFill>
                <a:srgbClr val="434343"/>
              </a:solidFill>
            </a:endParaRPr>
          </a:p>
          <a:p>
            <a:pPr indent="0" lvl="0" marL="0" rtl="0" algn="l">
              <a:spcBef>
                <a:spcPts val="1600"/>
              </a:spcBef>
              <a:spcAft>
                <a:spcPts val="0"/>
              </a:spcAft>
              <a:buNone/>
            </a:pPr>
            <a:r>
              <a:t/>
            </a:r>
            <a:endParaRPr/>
          </a:p>
          <a:p>
            <a:pPr indent="0" lvl="0" marL="457200" rtl="0" algn="l">
              <a:spcBef>
                <a:spcPts val="1600"/>
              </a:spcBef>
              <a:spcAft>
                <a:spcPts val="16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Google Shape;102;p16"/>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Share Out on Communication</a:t>
            </a:r>
            <a:endParaRPr/>
          </a:p>
        </p:txBody>
      </p:sp>
      <p:sp>
        <p:nvSpPr>
          <p:cNvPr id="103" name="Google Shape;103;p16"/>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What answers did your group come up with?</a:t>
            </a:r>
            <a:endParaRPr/>
          </a:p>
          <a:p>
            <a:pPr indent="-342900" lvl="0" marL="457200" rtl="0" algn="l">
              <a:spcBef>
                <a:spcPts val="0"/>
              </a:spcBef>
              <a:spcAft>
                <a:spcPts val="0"/>
              </a:spcAft>
              <a:buSzPts val="1800"/>
              <a:buChar char="●"/>
            </a:pPr>
            <a:r>
              <a:rPr lang="en"/>
              <a:t>If you have had a 9-5 before, what communication issues have you experienced?</a:t>
            </a:r>
            <a:endParaRPr/>
          </a:p>
          <a:p>
            <a:pPr indent="-342900" lvl="0" marL="457200" rtl="0" algn="l">
              <a:spcBef>
                <a:spcPts val="0"/>
              </a:spcBef>
              <a:spcAft>
                <a:spcPts val="0"/>
              </a:spcAft>
              <a:buSzPts val="1800"/>
              <a:buChar char="●"/>
            </a:pPr>
            <a:r>
              <a:rPr lang="en"/>
              <a:t>If you have not had a 9-5 before, what other communication issues might you anticipate?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17"/>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Communication: </a:t>
            </a:r>
            <a:r>
              <a:rPr lang="en"/>
              <a:t>key takeaways (from facilitators) </a:t>
            </a:r>
            <a:r>
              <a:rPr lang="en"/>
              <a:t> </a:t>
            </a:r>
            <a:endParaRPr/>
          </a:p>
        </p:txBody>
      </p:sp>
      <p:sp>
        <p:nvSpPr>
          <p:cNvPr id="109" name="Google Shape;109;p17"/>
          <p:cNvSpPr txBox="1"/>
          <p:nvPr>
            <p:ph idx="1" type="body"/>
          </p:nvPr>
        </p:nvSpPr>
        <p:spPr>
          <a:xfrm>
            <a:off x="267150" y="1509950"/>
            <a:ext cx="8520600" cy="333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Communicate whenever/</a:t>
            </a:r>
            <a:r>
              <a:rPr lang="en"/>
              <a:t>wherever</a:t>
            </a:r>
            <a:r>
              <a:rPr lang="en"/>
              <a:t> possible </a:t>
            </a:r>
            <a:endParaRPr/>
          </a:p>
          <a:p>
            <a:pPr indent="-342900" lvl="0" marL="457200" rtl="0" algn="l">
              <a:spcBef>
                <a:spcPts val="0"/>
              </a:spcBef>
              <a:spcAft>
                <a:spcPts val="0"/>
              </a:spcAft>
              <a:buSzPts val="1800"/>
              <a:buChar char="●"/>
            </a:pPr>
            <a:r>
              <a:rPr lang="en"/>
              <a:t>Rely on your peers and colleagues for advice</a:t>
            </a:r>
            <a:endParaRPr/>
          </a:p>
          <a:p>
            <a:pPr indent="-342900" lvl="0" marL="457200" rtl="0" algn="l">
              <a:spcBef>
                <a:spcPts val="0"/>
              </a:spcBef>
              <a:spcAft>
                <a:spcPts val="0"/>
              </a:spcAft>
              <a:buSzPts val="1800"/>
              <a:buChar char="●"/>
            </a:pPr>
            <a:r>
              <a:rPr lang="en"/>
              <a:t>Jump in whenever possible! Offer to help others</a:t>
            </a:r>
            <a:endParaRPr/>
          </a:p>
          <a:p>
            <a:pPr indent="-342900" lvl="0" marL="457200" rtl="0" algn="l">
              <a:spcBef>
                <a:spcPts val="0"/>
              </a:spcBef>
              <a:spcAft>
                <a:spcPts val="0"/>
              </a:spcAft>
              <a:buSzPts val="1800"/>
              <a:buChar char="●"/>
            </a:pPr>
            <a:r>
              <a:rPr lang="en"/>
              <a:t>Take it upon yourself to be directive when you are without supervision </a:t>
            </a:r>
            <a:endParaRPr/>
          </a:p>
          <a:p>
            <a:pPr indent="0" lvl="0" marL="0" rtl="0" algn="l">
              <a:spcBef>
                <a:spcPts val="1600"/>
              </a:spcBef>
              <a:spcAft>
                <a:spcPts val="16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Google Shape;114;p18"/>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Communication: key takeaways (from grantees)  </a:t>
            </a:r>
            <a:endParaRPr/>
          </a:p>
        </p:txBody>
      </p:sp>
      <p:sp>
        <p:nvSpPr>
          <p:cNvPr id="115" name="Google Shape;115;p18"/>
          <p:cNvSpPr txBox="1"/>
          <p:nvPr>
            <p:ph idx="1" type="body"/>
          </p:nvPr>
        </p:nvSpPr>
        <p:spPr>
          <a:xfrm>
            <a:off x="267150" y="1509950"/>
            <a:ext cx="8520600" cy="333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Be patient and persistent </a:t>
            </a:r>
            <a:endParaRPr/>
          </a:p>
          <a:p>
            <a:pPr indent="-342900" lvl="0" marL="457200" rtl="0" algn="l">
              <a:spcBef>
                <a:spcPts val="0"/>
              </a:spcBef>
              <a:spcAft>
                <a:spcPts val="0"/>
              </a:spcAft>
              <a:buSzPts val="1800"/>
              <a:buChar char="●"/>
            </a:pPr>
            <a:r>
              <a:rPr lang="en"/>
              <a:t>Find other ways to get </a:t>
            </a:r>
            <a:r>
              <a:rPr lang="en"/>
              <a:t>involved</a:t>
            </a:r>
            <a:endParaRPr/>
          </a:p>
          <a:p>
            <a:pPr indent="-342900" lvl="0" marL="457200" rtl="0" algn="l">
              <a:spcBef>
                <a:spcPts val="0"/>
              </a:spcBef>
              <a:spcAft>
                <a:spcPts val="0"/>
              </a:spcAft>
              <a:buSzPts val="1800"/>
              <a:buChar char="●"/>
            </a:pPr>
            <a:r>
              <a:rPr lang="en"/>
              <a:t>Text only when needed, emergency or logistical issues, when at an event, etc. </a:t>
            </a:r>
            <a:endParaRPr/>
          </a:p>
          <a:p>
            <a:pPr indent="-317500" lvl="1" marL="914400" rtl="0" algn="l">
              <a:spcBef>
                <a:spcPts val="0"/>
              </a:spcBef>
              <a:spcAft>
                <a:spcPts val="0"/>
              </a:spcAft>
              <a:buSzPts val="1400"/>
              <a:buChar char="○"/>
            </a:pPr>
            <a:r>
              <a:rPr lang="en"/>
              <a:t>Use email and other forms of communication for regular day-to-day work</a:t>
            </a:r>
            <a:r>
              <a:rPr lang="en"/>
              <a:t> </a:t>
            </a:r>
            <a:endParaRPr/>
          </a:p>
          <a:p>
            <a:pPr indent="0" lvl="0" marL="0" rtl="0" algn="l">
              <a:spcBef>
                <a:spcPts val="1600"/>
              </a:spcBef>
              <a:spcAft>
                <a:spcPts val="16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sp>
        <p:nvSpPr>
          <p:cNvPr id="120" name="Google Shape;120;p19"/>
          <p:cNvSpPr txBox="1"/>
          <p:nvPr>
            <p:ph type="title"/>
          </p:nvPr>
        </p:nvSpPr>
        <p:spPr>
          <a:xfrm>
            <a:off x="598100" y="2152347"/>
            <a:ext cx="8222100" cy="83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Workplace dilemmas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20"/>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Workplace </a:t>
            </a:r>
            <a:r>
              <a:rPr lang="en"/>
              <a:t>dilemmas</a:t>
            </a:r>
            <a:r>
              <a:rPr lang="en"/>
              <a:t>: questions for discussion </a:t>
            </a:r>
            <a:endParaRPr/>
          </a:p>
        </p:txBody>
      </p:sp>
      <p:sp>
        <p:nvSpPr>
          <p:cNvPr id="126" name="Google Shape;126;p20"/>
          <p:cNvSpPr txBox="1"/>
          <p:nvPr>
            <p:ph idx="1" type="body"/>
          </p:nvPr>
        </p:nvSpPr>
        <p:spPr>
          <a:xfrm>
            <a:off x="349850" y="1236225"/>
            <a:ext cx="8520600" cy="333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Scenarios: </a:t>
            </a:r>
            <a:endParaRPr/>
          </a:p>
          <a:p>
            <a:pPr indent="-342900" lvl="0" marL="457200" rtl="0" algn="l">
              <a:spcBef>
                <a:spcPts val="1600"/>
              </a:spcBef>
              <a:spcAft>
                <a:spcPts val="0"/>
              </a:spcAft>
              <a:buSzPts val="1800"/>
              <a:buAutoNum type="arabicParenR"/>
            </a:pPr>
            <a:r>
              <a:rPr lang="en"/>
              <a:t>You are working on a project with a colleague and you disagree with the course of action. How do you resolve the disagreement?</a:t>
            </a:r>
            <a:endParaRPr/>
          </a:p>
          <a:p>
            <a:pPr indent="-342900" lvl="0" marL="457200" rtl="0" algn="l">
              <a:spcBef>
                <a:spcPts val="0"/>
              </a:spcBef>
              <a:spcAft>
                <a:spcPts val="0"/>
              </a:spcAft>
              <a:buSzPts val="1800"/>
              <a:buAutoNum type="arabicParenR"/>
            </a:pPr>
            <a:r>
              <a:rPr lang="en"/>
              <a:t>You are working at a non-profit that requires you to work one-on-one with vulnerable populations. In what ways do you think you should prepare for this role?</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0" name="Shape 130"/>
        <p:cNvGrpSpPr/>
        <p:nvPr/>
      </p:nvGrpSpPr>
      <p:grpSpPr>
        <a:xfrm>
          <a:off x="0" y="0"/>
          <a:ext cx="0" cy="0"/>
          <a:chOff x="0" y="0"/>
          <a:chExt cx="0" cy="0"/>
        </a:xfrm>
      </p:grpSpPr>
      <p:sp>
        <p:nvSpPr>
          <p:cNvPr id="131" name="Google Shape;131;p21"/>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Share Out on Workplace Dilemmas</a:t>
            </a:r>
            <a:endParaRPr/>
          </a:p>
        </p:txBody>
      </p:sp>
      <p:sp>
        <p:nvSpPr>
          <p:cNvPr id="132" name="Google Shape;132;p21"/>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What answers did your group come up with?</a:t>
            </a:r>
            <a:endParaRPr/>
          </a:p>
          <a:p>
            <a:pPr indent="-342900" lvl="0" marL="457200" rtl="0" algn="l">
              <a:spcBef>
                <a:spcPts val="0"/>
              </a:spcBef>
              <a:spcAft>
                <a:spcPts val="0"/>
              </a:spcAft>
              <a:buSzPts val="1800"/>
              <a:buChar char="●"/>
            </a:pPr>
            <a:r>
              <a:rPr lang="en"/>
              <a:t>If you have had a 9-5 before, what workplace dilemmas have you experienced?</a:t>
            </a:r>
            <a:endParaRPr/>
          </a:p>
          <a:p>
            <a:pPr indent="-342900" lvl="0" marL="457200" rtl="0" algn="l">
              <a:spcBef>
                <a:spcPts val="0"/>
              </a:spcBef>
              <a:spcAft>
                <a:spcPts val="0"/>
              </a:spcAft>
              <a:buSzPts val="1800"/>
              <a:buChar char="●"/>
            </a:pPr>
            <a:r>
              <a:rPr lang="en"/>
              <a:t>If you have not had a 9-5 before, what other workplace dilemmas might you anticipate?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