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57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 varScale="1">
        <p:scale>
          <a:sx n="118" d="100"/>
          <a:sy n="118" d="100"/>
        </p:scale>
        <p:origin x="-4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5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2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4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9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3B7E3-8955-7843-BA35-A5F8CFDF851B}" type="datetimeFigureOut">
              <a:rPr lang="en-US" smtClean="0"/>
              <a:t>6/1/18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1750-7570-5348-85E5-1FD50A29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0010E-2A35-814E-AC0B-9409FDA59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Diffusion + Effusion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9BCFE4-D06E-BC40-AF3C-F8DE46EE9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Ella Small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1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579A4-4A5E-134F-9D16-D4C7B5F9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5E3D16-F09D-BA4B-866A-A5169A669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 movement from a high concentration of particles to low concentration because of random motion of the particles </a:t>
            </a:r>
          </a:p>
          <a:p>
            <a:pPr lvl="1"/>
            <a:r>
              <a:rPr lang="en-US" dirty="0"/>
              <a:t>Results in mixing without bulk motion</a:t>
            </a:r>
          </a:p>
          <a:p>
            <a:r>
              <a:rPr lang="en-US" dirty="0"/>
              <a:t>Governed by Fick’s first law: </a:t>
            </a:r>
          </a:p>
          <a:p>
            <a:pPr lvl="1"/>
            <a:r>
              <a:rPr lang="en-US" dirty="0"/>
              <a:t>n</a:t>
            </a:r>
            <a:r>
              <a:rPr lang="en-US" baseline="30000" dirty="0"/>
              <a:t>*</a:t>
            </a:r>
            <a:r>
              <a:rPr lang="en-US" dirty="0"/>
              <a:t> is the particle diffusing</a:t>
            </a:r>
          </a:p>
          <a:p>
            <a:pPr lvl="1"/>
            <a:r>
              <a:rPr lang="en-US" dirty="0"/>
              <a:t>D is the diffusion coefficient: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599064-B0EF-EC49-B9C6-0DFCD54E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0" y="4965117"/>
            <a:ext cx="4597400" cy="168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C3D892-BF65-314B-BE4D-74115E9DF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327" y="3559821"/>
            <a:ext cx="1716810" cy="593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28E0A2-F96B-234B-A91A-6C5B120BB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455" y="4965117"/>
            <a:ext cx="13716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20CFAE-A751-C44B-99DE-E7A35203F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332" y="4824834"/>
            <a:ext cx="2661823" cy="82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7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10F0A9-DC9E-E845-BC1E-448FE3A7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Stokes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9E6DE-F9B5-3A4E-92E8-93B3ABE67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its essence, diffusion is just random fluctuations and collisions, where each collision makes the particle ‘forget’ what it was doing before</a:t>
            </a:r>
          </a:p>
          <a:p>
            <a:pPr lvl="1"/>
            <a:r>
              <a:rPr lang="en-US" dirty="0"/>
              <a:t>But collisions mean friction!</a:t>
            </a:r>
          </a:p>
          <a:p>
            <a:pPr lvl="1"/>
            <a:r>
              <a:rPr lang="en-US" dirty="0"/>
              <a:t>Say you have 1 collision per 𝚫t </a:t>
            </a:r>
          </a:p>
          <a:p>
            <a:pPr lvl="1"/>
            <a:r>
              <a:rPr lang="en-US" dirty="0"/>
              <a:t>Define the viscous friction coefficient:                   and the drift velocity: </a:t>
            </a:r>
          </a:p>
          <a:p>
            <a:pPr lvl="1"/>
            <a:r>
              <a:rPr lang="en-US" dirty="0"/>
              <a:t>All macromolecules, solutes, and even solutions are subject to these 2 equations </a:t>
            </a:r>
          </a:p>
          <a:p>
            <a:pPr lvl="1"/>
            <a:r>
              <a:rPr lang="en-US" dirty="0"/>
              <a:t>Stokes formula gives us a way to measure the friction coefficient directly: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R is the radius of the particle and </a:t>
            </a:r>
            <a:r>
              <a:rPr lang="en-US" dirty="0" err="1"/>
              <a:t>η</a:t>
            </a:r>
            <a:r>
              <a:rPr lang="en-US" dirty="0"/>
              <a:t> is the viscosity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6AE34A-8181-7540-99DC-FBD4ABC52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7" t="8284" r="10468" b="24439"/>
          <a:stretch/>
        </p:blipFill>
        <p:spPr>
          <a:xfrm>
            <a:off x="9747828" y="3025715"/>
            <a:ext cx="969818" cy="277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843F1A-72B4-C240-A3F5-5F20B925F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049" y="3302806"/>
            <a:ext cx="1078907" cy="313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33F684-4CDA-0F4D-BA60-CE2B50941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406" y="4806367"/>
            <a:ext cx="1325418" cy="5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9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0C9D6-968F-1347-BD6C-741E738F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Einstein 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D5D54-DC00-434B-9A72-CCF51B4DD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/>
          <a:lstStyle/>
          <a:p>
            <a:r>
              <a:rPr lang="en-US" dirty="0"/>
              <a:t>Tells us that the fluctuations from the random walk are directly connected to the dissipation/frictional drag the particle is subject to.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Important because…</a:t>
            </a:r>
          </a:p>
          <a:p>
            <a:pPr lvl="1"/>
            <a:r>
              <a:rPr lang="en-US" dirty="0"/>
              <a:t>It gives us a way to measure Boltzmann’s constant</a:t>
            </a:r>
          </a:p>
          <a:p>
            <a:pPr lvl="1"/>
            <a:r>
              <a:rPr lang="en-US" dirty="0"/>
              <a:t>It’s also universal: giving the same value for </a:t>
            </a:r>
            <a:r>
              <a:rPr lang="en-US" dirty="0" err="1"/>
              <a:t>kT</a:t>
            </a:r>
            <a:r>
              <a:rPr lang="en-US" dirty="0"/>
              <a:t> no matter the situation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3E4590-0934-0A4E-8FC8-830B907D4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653" y="2848739"/>
            <a:ext cx="1853911" cy="7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3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04BB3-65D8-004C-B51B-F353B197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in Geophysics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8B538F-4C0C-0146-8DEC-22A695D3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593" y="0"/>
            <a:ext cx="6281873" cy="5248622"/>
          </a:xfrm>
        </p:spPr>
        <p:txBody>
          <a:bodyPr/>
          <a:lstStyle/>
          <a:p>
            <a:r>
              <a:rPr lang="en-US" dirty="0"/>
              <a:t>Erosion studies and other cases looking at earth’s surface</a:t>
            </a:r>
          </a:p>
          <a:p>
            <a:pPr lvl="1"/>
            <a:r>
              <a:rPr lang="en-US" dirty="0"/>
              <a:t>Normally no actual diffusion happens here, but the process of diffusion accurately models the processes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C7460B-5765-DF46-96E8-2E82339AC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827" y="3578146"/>
            <a:ext cx="4625403" cy="30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0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C1A35-BF91-8D49-A3F3-21180524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in Biological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6EE6C3-C259-0A47-A16D-22EB630BF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030" y="-677472"/>
            <a:ext cx="6281873" cy="5248622"/>
          </a:xfrm>
        </p:spPr>
        <p:txBody>
          <a:bodyPr/>
          <a:lstStyle/>
          <a:p>
            <a:r>
              <a:rPr lang="en-US" dirty="0"/>
              <a:t>Gas exchange </a:t>
            </a:r>
          </a:p>
          <a:p>
            <a:pPr lvl="1"/>
            <a:r>
              <a:rPr lang="en-US" dirty="0"/>
              <a:t>Both at the alveoli in the lungs and at the tissues, putting oxygen into blood and taking CO</a:t>
            </a:r>
            <a:r>
              <a:rPr lang="en-US" baseline="-25000" dirty="0"/>
              <a:t>2 </a:t>
            </a:r>
            <a:r>
              <a:rPr lang="en-US" dirty="0"/>
              <a:t>out</a:t>
            </a:r>
          </a:p>
          <a:p>
            <a:pPr lvl="1"/>
            <a:r>
              <a:rPr lang="en-US" dirty="0"/>
              <a:t>Same in photosynthesis-exchanging gas in and out of the leaf</a:t>
            </a:r>
          </a:p>
          <a:p>
            <a:r>
              <a:rPr lang="en-US" dirty="0"/>
              <a:t>Transmission of neurotransmitters: how neurons communicate with one another</a:t>
            </a:r>
          </a:p>
          <a:p>
            <a:r>
              <a:rPr lang="en-US" dirty="0"/>
              <a:t>Osmosis</a:t>
            </a:r>
          </a:p>
          <a:p>
            <a:r>
              <a:rPr lang="en-US" dirty="0"/>
              <a:t>Diffusion doesn’t require extra energy from the cell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57C093-44CE-DD46-A090-15C426581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943" y="3477491"/>
            <a:ext cx="4995221" cy="3380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1B6AB2-5F9C-7B4F-81BF-497C81FDB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229" y="3370130"/>
            <a:ext cx="3305667" cy="34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5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15EBDB-8843-0545-B61B-10BE336D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222798-9EF9-6947-95A6-C758EEBA1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Gas escaping from a small hole, where the hole is small enough to not disrupt the equilibrium of the gas </a:t>
            </a:r>
          </a:p>
          <a:p>
            <a:pPr lvl="1"/>
            <a:r>
              <a:rPr lang="en-US" dirty="0"/>
              <a:t>Hole is significantly smaller than the mean free path of the particle</a:t>
            </a:r>
          </a:p>
          <a:p>
            <a:pPr lvl="1"/>
            <a:r>
              <a:rPr lang="en-US" dirty="0"/>
              <a:t>So if a particle gets to the hole-it will likely pass through since it won’t collide with anything close by </a:t>
            </a:r>
          </a:p>
          <a:p>
            <a:r>
              <a:rPr lang="en-US" dirty="0"/>
              <a:t>Graham’s law of effusion</a:t>
            </a:r>
          </a:p>
          <a:p>
            <a:pPr lvl="1"/>
            <a:r>
              <a:rPr lang="en-US" dirty="0"/>
              <a:t>Rate of effusion is inversely proportional to the square root of the mass of the molecule that’s effusing </a:t>
            </a:r>
          </a:p>
          <a:p>
            <a:pPr lvl="1"/>
            <a:r>
              <a:rPr lang="en-US" dirty="0"/>
              <a:t>So balloons filled with helium die faster than those filled with oxygen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141F82-9E2C-9F43-80A6-A451A2A6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00" y="4806367"/>
            <a:ext cx="4528512" cy="1743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880D52-B98D-C84F-87C2-9B9A9B3F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62" y="5863195"/>
            <a:ext cx="2194214" cy="806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F57AC9-A355-F548-9CE7-89E5264B5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691" y="5794819"/>
            <a:ext cx="2552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5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4C744-6E63-FE41-876C-2C97FA83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9D69C6-D504-984A-A29C-455D15CD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974" y="-1328858"/>
            <a:ext cx="6281873" cy="5248622"/>
          </a:xfrm>
        </p:spPr>
        <p:txBody>
          <a:bodyPr/>
          <a:lstStyle/>
          <a:p>
            <a:r>
              <a:rPr lang="en-US" dirty="0"/>
              <a:t>Diffusion is good and helps us breathe!</a:t>
            </a:r>
          </a:p>
          <a:p>
            <a:r>
              <a:rPr lang="en-US" dirty="0"/>
              <a:t>Effusion causes collapsed lungs from capillaries with increased permeability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106BAD-52F7-A942-AE41-8FC4F0D8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30" y="3715199"/>
            <a:ext cx="3797300" cy="292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73E914-3958-534B-91AE-6575C489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304" y="2216408"/>
            <a:ext cx="3225800" cy="2374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BE6DFB-17E6-E841-80F0-0E15C92BF0FF}"/>
              </a:ext>
            </a:extLst>
          </p:cNvPr>
          <p:cNvSpPr txBox="1"/>
          <p:nvPr/>
        </p:nvSpPr>
        <p:spPr>
          <a:xfrm>
            <a:off x="8825344" y="4806367"/>
            <a:ext cx="93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Effusion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E8E87F-8197-E44E-97CF-089534AEA0AA}"/>
              </a:ext>
            </a:extLst>
          </p:cNvPr>
          <p:cNvSpPr txBox="1"/>
          <p:nvPr/>
        </p:nvSpPr>
        <p:spPr>
          <a:xfrm>
            <a:off x="10545643" y="4769101"/>
            <a:ext cx="10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Diffusion</a:t>
            </a:r>
          </a:p>
        </p:txBody>
      </p:sp>
    </p:spTree>
    <p:extLst>
      <p:ext uri="{BB962C8B-B14F-4D97-AF65-F5344CB8AC3E}">
        <p14:creationId xmlns:p14="http://schemas.microsoft.com/office/powerpoint/2010/main" val="321649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6F1E7-A723-FF4C-A520-BD38C362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F88628-E619-D946-8D4B-178E12B0E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Blundell, Stephen, and Katherine M. Blundell. </a:t>
            </a:r>
            <a:r>
              <a:rPr lang="en-US" i="1" dirty="0"/>
              <a:t>Concepts in Thermal Physics</a:t>
            </a:r>
            <a:r>
              <a:rPr lang="en-US" dirty="0"/>
              <a:t>. Oxford University Press, 2016.</a:t>
            </a:r>
          </a:p>
          <a:p>
            <a:r>
              <a:rPr lang="en-US" dirty="0"/>
              <a:t>“Diffusion.” </a:t>
            </a:r>
            <a:r>
              <a:rPr lang="en-US" i="1" dirty="0"/>
              <a:t>Wikipedia</a:t>
            </a:r>
            <a:r>
              <a:rPr lang="en-US" dirty="0"/>
              <a:t>, Wikimedia Foundation, 12 May 2018, </a:t>
            </a:r>
            <a:r>
              <a:rPr lang="en-US" dirty="0" err="1"/>
              <a:t>en.wikipedia.org</a:t>
            </a:r>
            <a:r>
              <a:rPr lang="en-US" dirty="0"/>
              <a:t>/wiki/Diffusion.</a:t>
            </a:r>
          </a:p>
          <a:p>
            <a:r>
              <a:rPr lang="en-US" dirty="0"/>
              <a:t>“Effusion.” </a:t>
            </a:r>
            <a:r>
              <a:rPr lang="en-US" i="1" dirty="0"/>
              <a:t>Wikipedia</a:t>
            </a:r>
            <a:r>
              <a:rPr lang="en-US" dirty="0"/>
              <a:t>, Wikimedia Foundation, 3 Apr. 2018, </a:t>
            </a:r>
            <a:r>
              <a:rPr lang="en-US" dirty="0" err="1"/>
              <a:t>en.wikipedia.org</a:t>
            </a:r>
            <a:r>
              <a:rPr lang="en-US" dirty="0"/>
              <a:t>/wiki/Effusion.</a:t>
            </a:r>
          </a:p>
          <a:p>
            <a:r>
              <a:rPr lang="en-US" dirty="0"/>
              <a:t>“Einstein Relation (Kinetic Theory).” </a:t>
            </a:r>
            <a:r>
              <a:rPr lang="en-US" i="1" dirty="0"/>
              <a:t>Wikipedia</a:t>
            </a:r>
            <a:r>
              <a:rPr lang="en-US" dirty="0"/>
              <a:t>, Wikimedia Foundation, 2 May 2018, 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Einstein_relation</a:t>
            </a:r>
            <a:r>
              <a:rPr lang="en-US" dirty="0"/>
              <a:t>_(</a:t>
            </a:r>
            <a:r>
              <a:rPr lang="en-US" dirty="0" err="1"/>
              <a:t>kinetic_theory</a:t>
            </a:r>
            <a:r>
              <a:rPr lang="en-US" dirty="0"/>
              <a:t>).</a:t>
            </a:r>
          </a:p>
          <a:p>
            <a:r>
              <a:rPr lang="en-US" dirty="0"/>
              <a:t>Nelson, Philip. </a:t>
            </a:r>
            <a:r>
              <a:rPr lang="en-US" i="1" dirty="0"/>
              <a:t>Biological Physics: Energy, Information, Life ; with New Art by David </a:t>
            </a:r>
            <a:r>
              <a:rPr lang="en-US" i="1" dirty="0" err="1"/>
              <a:t>Goodsell</a:t>
            </a:r>
            <a:r>
              <a:rPr lang="en-US" dirty="0"/>
              <a:t>. Freeman, 2014.</a:t>
            </a:r>
          </a:p>
          <a:p>
            <a:r>
              <a:rPr lang="en-US" dirty="0"/>
              <a:t>“Pleural Effusion.” </a:t>
            </a:r>
            <a:r>
              <a:rPr lang="en-US" i="1" dirty="0"/>
              <a:t>Wikipedia</a:t>
            </a:r>
            <a:r>
              <a:rPr lang="en-US" dirty="0"/>
              <a:t>, Wikimedia Foundation, 6 May 2018, 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Pleural_effusion</a:t>
            </a:r>
            <a:r>
              <a:rPr lang="en-US" dirty="0"/>
              <a:t>.</a:t>
            </a:r>
          </a:p>
          <a:p>
            <a:r>
              <a:rPr lang="en-US" dirty="0" err="1"/>
              <a:t>Libretexts</a:t>
            </a:r>
            <a:r>
              <a:rPr lang="en-US" dirty="0"/>
              <a:t>. “5.7: Effusion and Diffusion.” </a:t>
            </a:r>
            <a:r>
              <a:rPr lang="en-US" i="1" dirty="0"/>
              <a:t>Chemistry </a:t>
            </a:r>
            <a:r>
              <a:rPr lang="en-US" i="1" dirty="0" err="1"/>
              <a:t>LibreTexts</a:t>
            </a:r>
            <a:r>
              <a:rPr lang="en-US" dirty="0"/>
              <a:t>, </a:t>
            </a:r>
            <a:r>
              <a:rPr lang="en-US" dirty="0" err="1"/>
              <a:t>Libretexts</a:t>
            </a:r>
            <a:r>
              <a:rPr lang="en-US" dirty="0"/>
              <a:t>, 21 July 2016, </a:t>
            </a:r>
            <a:r>
              <a:rPr lang="en-US" dirty="0" err="1"/>
              <a:t>chem.libretexts.org</a:t>
            </a:r>
            <a:r>
              <a:rPr lang="en-US" dirty="0"/>
              <a:t>/</a:t>
            </a:r>
            <a:r>
              <a:rPr lang="en-US" dirty="0" err="1"/>
              <a:t>Textbook_Maps</a:t>
            </a:r>
            <a:r>
              <a:rPr lang="en-US" dirty="0"/>
              <a:t>/</a:t>
            </a:r>
            <a:r>
              <a:rPr lang="en-US" dirty="0" err="1"/>
              <a:t>General_Chemistry_Textbook_Maps</a:t>
            </a:r>
            <a:r>
              <a:rPr lang="en-US" dirty="0"/>
              <a:t>/</a:t>
            </a:r>
            <a:r>
              <a:rPr lang="en-US" dirty="0" err="1"/>
              <a:t>Map:_Chemistry</a:t>
            </a:r>
            <a:r>
              <a:rPr lang="en-US" dirty="0"/>
              <a:t>_(</a:t>
            </a:r>
            <a:r>
              <a:rPr lang="en-US" dirty="0" err="1"/>
              <a:t>Zumdahl_and_Decoste</a:t>
            </a:r>
            <a:r>
              <a:rPr lang="en-US" dirty="0"/>
              <a:t>)/05:_Gases/5.07_Effusion_and_Diffusion.</a:t>
            </a:r>
          </a:p>
          <a:p>
            <a:r>
              <a:rPr lang="en-US" dirty="0"/>
              <a:t>IHW. “Movement Across Membranes .” Mar. 2005.</a:t>
            </a:r>
          </a:p>
        </p:txBody>
      </p:sp>
    </p:spTree>
    <p:extLst>
      <p:ext uri="{BB962C8B-B14F-4D97-AF65-F5344CB8AC3E}">
        <p14:creationId xmlns:p14="http://schemas.microsoft.com/office/powerpoint/2010/main" val="305075526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{718F0BAA-BE20-8349-AA87-447E95EB4964}tf16401369</Template>
  <TotalTime>493</TotalTime>
  <Words>396</Words>
  <Application>Microsoft Macintosh PowerPoint</Application>
  <PresentationFormat>Custom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Atlas</vt:lpstr>
      <vt:lpstr>Diffusion + Effusion</vt:lpstr>
      <vt:lpstr>Diffusion</vt:lpstr>
      <vt:lpstr>Stokes Formula</vt:lpstr>
      <vt:lpstr>Einstein Relation</vt:lpstr>
      <vt:lpstr>Examples in Geophysics</vt:lpstr>
      <vt:lpstr>Examples in Biological Systems</vt:lpstr>
      <vt:lpstr>Effusion</vt:lpstr>
      <vt:lpstr>Lungs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+ Effusion</dc:title>
  <dc:creator>Gabriella small</dc:creator>
  <cp:lastModifiedBy>a b</cp:lastModifiedBy>
  <cp:revision>27</cp:revision>
  <dcterms:created xsi:type="dcterms:W3CDTF">2018-05-11T16:24:59Z</dcterms:created>
  <dcterms:modified xsi:type="dcterms:W3CDTF">2018-06-01T16:53:33Z</dcterms:modified>
</cp:coreProperties>
</file>